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rimo" charset="1" panose="020B0604020202020204"/>
      <p:regular r:id="rId20"/>
    </p:embeddedFont>
    <p:embeddedFont>
      <p:font typeface="Noto Sans" charset="1" panose="020B0502040504020204"/>
      <p:regular r:id="rId21"/>
    </p:embeddedFont>
    <p:embeddedFont>
      <p:font typeface="Noto Sans Bold" charset="1" panose="020B08020405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26" Target="notesSlides/notesSlide6.xml" Type="http://schemas.openxmlformats.org/officeDocument/2006/relationships/notesSlide"/><Relationship Id="rId27" Target="fonts/font27.fntdata" Type="http://schemas.openxmlformats.org/officeDocument/2006/relationships/font"/><Relationship Id="rId28" Target="notesSlides/notesSlide7.xml" Type="http://schemas.openxmlformats.org/officeDocument/2006/relationships/notesSlide"/><Relationship Id="rId29" Target="notesSlides/notesSlide8.xml" Type="http://schemas.openxmlformats.org/officeDocument/2006/relationships/notesSlide"/><Relationship Id="rId3" Target="viewProps.xml" Type="http://schemas.openxmlformats.org/officeDocument/2006/relationships/viewProps"/><Relationship Id="rId30" Target="notesSlides/notesSlide9.xml" Type="http://schemas.openxmlformats.org/officeDocument/2006/relationships/notesSlide"/><Relationship Id="rId31" Target="notesSlides/notesSlide10.xml" Type="http://schemas.openxmlformats.org/officeDocument/2006/relationships/notesSlide"/><Relationship Id="rId32"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notesSlides/notesSlide3.xml" Type="http://schemas.openxmlformats.org/officeDocument/2006/relationships/notesSlide"/><Relationship Id="rId20" Target="../media/image21.png" Type="http://schemas.openxmlformats.org/officeDocument/2006/relationships/image"/><Relationship Id="rId21" Target="../media/image22.sv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 Id="rId5" Target="https://www.kaggle.com/datasets/uciml/pima-indians-diabetes-database"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95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7" y="2626816"/>
            <a:ext cx="9445526" cy="1829097"/>
          </a:xfrm>
          <a:prstGeom prst="rect">
            <a:avLst/>
          </a:prstGeom>
        </p:spPr>
        <p:txBody>
          <a:bodyPr anchor="t" rtlCol="false" tIns="0" lIns="0" bIns="0" rIns="0">
            <a:spAutoFit/>
          </a:bodyPr>
          <a:lstStyle/>
          <a:p>
            <a:pPr algn="l">
              <a:lnSpc>
                <a:spcPts val="6937"/>
              </a:lnSpc>
            </a:pPr>
            <a:r>
              <a:rPr lang="en-US" sz="5562">
                <a:solidFill>
                  <a:srgbClr val="97B8FF"/>
                </a:solidFill>
                <a:latin typeface="Arimo"/>
                <a:ea typeface="Arimo"/>
                <a:cs typeface="Arimo"/>
                <a:sym typeface="Arimo"/>
              </a:rPr>
              <a:t>DIABETES DETECTION PROJECT</a:t>
            </a:r>
          </a:p>
        </p:txBody>
      </p:sp>
      <p:sp>
        <p:nvSpPr>
          <p:cNvPr name="TextBox 9" id="9"/>
          <p:cNvSpPr txBox="true"/>
          <p:nvPr/>
        </p:nvSpPr>
        <p:spPr>
          <a:xfrm rot="0">
            <a:off x="7850237" y="4795391"/>
            <a:ext cx="9445526" cy="2807494"/>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Diabetes stands as a global health crisis, frequently leading to severe complications such as heart disease and blindness. The current diagnostic process is often slow and cumbersome, requiring multiple visits and prolonged waiting periods for results. This project leverages data mining techniques to predict the probability of diabetes, aiming to streamline diagnosis and facilitate early intervention.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name="TextBox 6" id="6"/>
          <p:cNvSpPr txBox="true"/>
          <p:nvPr/>
        </p:nvSpPr>
        <p:spPr>
          <a:xfrm rot="0">
            <a:off x="921544" y="876151"/>
            <a:ext cx="12098239" cy="879873"/>
          </a:xfrm>
          <a:prstGeom prst="rect">
            <a:avLst/>
          </a:prstGeom>
        </p:spPr>
        <p:txBody>
          <a:bodyPr anchor="t" rtlCol="false" tIns="0" lIns="0" bIns="0" rIns="0">
            <a:spAutoFit/>
          </a:bodyPr>
          <a:lstStyle/>
          <a:p>
            <a:pPr algn="l">
              <a:lnSpc>
                <a:spcPts val="6437"/>
              </a:lnSpc>
            </a:pPr>
            <a:r>
              <a:rPr lang="en-US" sz="5125">
                <a:solidFill>
                  <a:srgbClr val="97B8FF"/>
                </a:solidFill>
                <a:latin typeface="Arimo"/>
                <a:ea typeface="Arimo"/>
                <a:cs typeface="Arimo"/>
                <a:sym typeface="Arimo"/>
              </a:rPr>
              <a:t>Feature Importance &amp; Interpretation</a:t>
            </a:r>
          </a:p>
        </p:txBody>
      </p:sp>
      <p:sp>
        <p:nvSpPr>
          <p:cNvPr name="TextBox 7" id="7"/>
          <p:cNvSpPr txBox="true"/>
          <p:nvPr/>
        </p:nvSpPr>
        <p:spPr>
          <a:xfrm rot="0">
            <a:off x="921544" y="2206378"/>
            <a:ext cx="16444912" cy="497384"/>
          </a:xfrm>
          <a:prstGeom prst="rect">
            <a:avLst/>
          </a:prstGeom>
        </p:spPr>
        <p:txBody>
          <a:bodyPr anchor="t" rtlCol="false" tIns="0" lIns="0" bIns="0" rIns="0">
            <a:spAutoFit/>
          </a:bodyPr>
          <a:lstStyle/>
          <a:p>
            <a:pPr algn="l">
              <a:lnSpc>
                <a:spcPts val="3312"/>
              </a:lnSpc>
            </a:pPr>
            <a:r>
              <a:rPr lang="en-US" sz="2062">
                <a:solidFill>
                  <a:srgbClr val="E0D6DE"/>
                </a:solidFill>
                <a:latin typeface="Noto Sans"/>
                <a:ea typeface="Noto Sans"/>
                <a:cs typeface="Noto Sans"/>
                <a:sym typeface="Noto Sans"/>
              </a:rPr>
              <a:t>The Decision Tree model provided crucial insights into which features were most influential in determining diabetes probability.</a:t>
            </a:r>
          </a:p>
        </p:txBody>
      </p:sp>
      <p:grpSp>
        <p:nvGrpSpPr>
          <p:cNvPr name="Group 8" id="8"/>
          <p:cNvGrpSpPr/>
          <p:nvPr/>
        </p:nvGrpSpPr>
        <p:grpSpPr>
          <a:xfrm rot="0">
            <a:off x="4210496" y="2999929"/>
            <a:ext cx="1644402" cy="937766"/>
            <a:chOff x="0" y="0"/>
            <a:chExt cx="2192537" cy="1250355"/>
          </a:xfrm>
        </p:grpSpPr>
        <p:sp>
          <p:nvSpPr>
            <p:cNvPr name="Freeform 9" id="9"/>
            <p:cNvSpPr/>
            <p:nvPr/>
          </p:nvSpPr>
          <p:spPr>
            <a:xfrm flipH="false" flipV="false" rot="0">
              <a:off x="0" y="0"/>
              <a:ext cx="2192528" cy="1250442"/>
            </a:xfrm>
            <a:custGeom>
              <a:avLst/>
              <a:gdLst/>
              <a:ahLst/>
              <a:cxnLst/>
              <a:rect r="r" b="b" t="t" l="l"/>
              <a:pathLst>
                <a:path h="1250442" w="2192528">
                  <a:moveTo>
                    <a:pt x="0" y="52705"/>
                  </a:moveTo>
                  <a:cubicBezTo>
                    <a:pt x="0" y="23622"/>
                    <a:pt x="23622" y="0"/>
                    <a:pt x="52705" y="0"/>
                  </a:cubicBezTo>
                  <a:lnTo>
                    <a:pt x="2139823" y="0"/>
                  </a:lnTo>
                  <a:cubicBezTo>
                    <a:pt x="2168906" y="0"/>
                    <a:pt x="2192528" y="23622"/>
                    <a:pt x="2192528" y="52705"/>
                  </a:cubicBezTo>
                  <a:lnTo>
                    <a:pt x="2192528" y="1197737"/>
                  </a:lnTo>
                  <a:cubicBezTo>
                    <a:pt x="2192528" y="1226820"/>
                    <a:pt x="2168906" y="1250442"/>
                    <a:pt x="2139823" y="1250442"/>
                  </a:cubicBezTo>
                  <a:lnTo>
                    <a:pt x="52705" y="1250442"/>
                  </a:lnTo>
                  <a:cubicBezTo>
                    <a:pt x="23622" y="1250315"/>
                    <a:pt x="0" y="1226820"/>
                    <a:pt x="0" y="1197737"/>
                  </a:cubicBezTo>
                  <a:close/>
                </a:path>
              </a:pathLst>
            </a:custGeom>
            <a:solidFill>
              <a:srgbClr val="26262B"/>
            </a:solidFill>
            <a:ln w="12700">
              <a:solidFill>
                <a:srgbClr val="000000"/>
              </a:solidFill>
            </a:ln>
          </p:spPr>
        </p:sp>
      </p:grpSp>
      <p:sp>
        <p:nvSpPr>
          <p:cNvPr name="TextBox 10" id="10"/>
          <p:cNvSpPr txBox="true"/>
          <p:nvPr/>
        </p:nvSpPr>
        <p:spPr>
          <a:xfrm rot="0">
            <a:off x="4847630" y="3113634"/>
            <a:ext cx="370135" cy="586531"/>
          </a:xfrm>
          <a:prstGeom prst="rect">
            <a:avLst/>
          </a:prstGeom>
        </p:spPr>
        <p:txBody>
          <a:bodyPr anchor="t" rtlCol="false" tIns="0" lIns="0" bIns="0" rIns="0">
            <a:spAutoFit/>
          </a:bodyPr>
          <a:lstStyle/>
          <a:p>
            <a:pPr algn="ctr">
              <a:lnSpc>
                <a:spcPts val="4625"/>
              </a:lnSpc>
            </a:pPr>
            <a:r>
              <a:rPr lang="en-US" sz="2874">
                <a:solidFill>
                  <a:srgbClr val="E0D6DE"/>
                </a:solidFill>
                <a:latin typeface="Arimo"/>
                <a:ea typeface="Arimo"/>
                <a:cs typeface="Arimo"/>
                <a:sym typeface="Arimo"/>
              </a:rPr>
              <a:t>1</a:t>
            </a:r>
          </a:p>
        </p:txBody>
      </p:sp>
      <p:sp>
        <p:nvSpPr>
          <p:cNvPr name="TextBox 11" id="11"/>
          <p:cNvSpPr txBox="true"/>
          <p:nvPr/>
        </p:nvSpPr>
        <p:spPr>
          <a:xfrm rot="0">
            <a:off x="6118175" y="3244155"/>
            <a:ext cx="2409825" cy="430263"/>
          </a:xfrm>
          <a:prstGeom prst="rect">
            <a:avLst/>
          </a:prstGeom>
        </p:spPr>
        <p:txBody>
          <a:bodyPr anchor="t" rtlCol="false" tIns="0" lIns="0" bIns="0" rIns="0">
            <a:spAutoFit/>
          </a:bodyPr>
          <a:lstStyle/>
          <a:p>
            <a:pPr algn="l">
              <a:lnSpc>
                <a:spcPts val="3187"/>
              </a:lnSpc>
            </a:pPr>
            <a:r>
              <a:rPr lang="en-US" sz="2562">
                <a:solidFill>
                  <a:srgbClr val="E0D6DE"/>
                </a:solidFill>
                <a:latin typeface="Arimo"/>
                <a:ea typeface="Arimo"/>
                <a:cs typeface="Arimo"/>
                <a:sym typeface="Arimo"/>
              </a:rPr>
              <a:t>Insulin (0.010)</a:t>
            </a:r>
          </a:p>
        </p:txBody>
      </p:sp>
      <p:grpSp>
        <p:nvGrpSpPr>
          <p:cNvPr name="Group 12" id="12"/>
          <p:cNvGrpSpPr/>
          <p:nvPr/>
        </p:nvGrpSpPr>
        <p:grpSpPr>
          <a:xfrm rot="0">
            <a:off x="5986462" y="3925789"/>
            <a:ext cx="11248430" cy="14288"/>
            <a:chOff x="0" y="0"/>
            <a:chExt cx="14997907" cy="19050"/>
          </a:xfrm>
        </p:grpSpPr>
        <p:sp>
          <p:nvSpPr>
            <p:cNvPr name="Freeform 13" id="13"/>
            <p:cNvSpPr/>
            <p:nvPr/>
          </p:nvSpPr>
          <p:spPr>
            <a:xfrm flipH="false" flipV="false" rot="0">
              <a:off x="0" y="0"/>
              <a:ext cx="14997937" cy="19050"/>
            </a:xfrm>
            <a:custGeom>
              <a:avLst/>
              <a:gdLst/>
              <a:ahLst/>
              <a:cxnLst/>
              <a:rect r="r" b="b" t="t" l="l"/>
              <a:pathLst>
                <a:path h="19050" w="14997937">
                  <a:moveTo>
                    <a:pt x="0" y="9525"/>
                  </a:moveTo>
                  <a:cubicBezTo>
                    <a:pt x="0" y="4318"/>
                    <a:pt x="4318" y="0"/>
                    <a:pt x="9525" y="0"/>
                  </a:cubicBezTo>
                  <a:lnTo>
                    <a:pt x="14988412" y="0"/>
                  </a:lnTo>
                  <a:cubicBezTo>
                    <a:pt x="14993620" y="0"/>
                    <a:pt x="14997937" y="4318"/>
                    <a:pt x="14997937" y="9525"/>
                  </a:cubicBezTo>
                  <a:cubicBezTo>
                    <a:pt x="14997937" y="14732"/>
                    <a:pt x="14993620" y="19050"/>
                    <a:pt x="14988412" y="19050"/>
                  </a:cubicBezTo>
                  <a:lnTo>
                    <a:pt x="9525" y="19050"/>
                  </a:lnTo>
                  <a:cubicBezTo>
                    <a:pt x="4318" y="19050"/>
                    <a:pt x="0" y="14732"/>
                    <a:pt x="0" y="9525"/>
                  </a:cubicBezTo>
                  <a:close/>
                </a:path>
              </a:pathLst>
            </a:custGeom>
            <a:solidFill>
              <a:srgbClr val="3F3F44"/>
            </a:solidFill>
            <a:ln w="12700">
              <a:solidFill>
                <a:srgbClr val="000000"/>
              </a:solidFill>
            </a:ln>
          </p:spPr>
        </p:sp>
      </p:grpSp>
      <p:grpSp>
        <p:nvGrpSpPr>
          <p:cNvPr name="Group 14" id="14"/>
          <p:cNvGrpSpPr/>
          <p:nvPr/>
        </p:nvGrpSpPr>
        <p:grpSpPr>
          <a:xfrm rot="0">
            <a:off x="3388221" y="4069259"/>
            <a:ext cx="3288952" cy="937766"/>
            <a:chOff x="0" y="0"/>
            <a:chExt cx="4385270" cy="1250355"/>
          </a:xfrm>
        </p:grpSpPr>
        <p:sp>
          <p:nvSpPr>
            <p:cNvPr name="Freeform 15" id="15"/>
            <p:cNvSpPr/>
            <p:nvPr/>
          </p:nvSpPr>
          <p:spPr>
            <a:xfrm flipH="false" flipV="false" rot="0">
              <a:off x="0" y="0"/>
              <a:ext cx="4385310" cy="1250442"/>
            </a:xfrm>
            <a:custGeom>
              <a:avLst/>
              <a:gdLst/>
              <a:ahLst/>
              <a:cxnLst/>
              <a:rect r="r" b="b" t="t" l="l"/>
              <a:pathLst>
                <a:path h="1250442" w="4385310">
                  <a:moveTo>
                    <a:pt x="0" y="52705"/>
                  </a:moveTo>
                  <a:cubicBezTo>
                    <a:pt x="0" y="23622"/>
                    <a:pt x="23622" y="0"/>
                    <a:pt x="52705" y="0"/>
                  </a:cubicBezTo>
                  <a:lnTo>
                    <a:pt x="4332605" y="0"/>
                  </a:lnTo>
                  <a:cubicBezTo>
                    <a:pt x="4361688" y="0"/>
                    <a:pt x="4385310" y="23622"/>
                    <a:pt x="4385310" y="52705"/>
                  </a:cubicBezTo>
                  <a:lnTo>
                    <a:pt x="4385310" y="1197737"/>
                  </a:lnTo>
                  <a:cubicBezTo>
                    <a:pt x="4385310" y="1226820"/>
                    <a:pt x="4361688" y="1250442"/>
                    <a:pt x="4332605" y="1250442"/>
                  </a:cubicBezTo>
                  <a:lnTo>
                    <a:pt x="52705" y="1250442"/>
                  </a:lnTo>
                  <a:cubicBezTo>
                    <a:pt x="23622" y="1250315"/>
                    <a:pt x="0" y="1226820"/>
                    <a:pt x="0" y="1197737"/>
                  </a:cubicBezTo>
                  <a:close/>
                </a:path>
              </a:pathLst>
            </a:custGeom>
            <a:solidFill>
              <a:srgbClr val="26262B"/>
            </a:solidFill>
            <a:ln w="12700">
              <a:solidFill>
                <a:srgbClr val="000000"/>
              </a:solidFill>
            </a:ln>
          </p:spPr>
        </p:sp>
      </p:grpSp>
      <p:sp>
        <p:nvSpPr>
          <p:cNvPr name="TextBox 16" id="16"/>
          <p:cNvSpPr txBox="true"/>
          <p:nvPr/>
        </p:nvSpPr>
        <p:spPr>
          <a:xfrm rot="0">
            <a:off x="4847630" y="4182964"/>
            <a:ext cx="370135" cy="586531"/>
          </a:xfrm>
          <a:prstGeom prst="rect">
            <a:avLst/>
          </a:prstGeom>
        </p:spPr>
        <p:txBody>
          <a:bodyPr anchor="t" rtlCol="false" tIns="0" lIns="0" bIns="0" rIns="0">
            <a:spAutoFit/>
          </a:bodyPr>
          <a:lstStyle/>
          <a:p>
            <a:pPr algn="ctr">
              <a:lnSpc>
                <a:spcPts val="4625"/>
              </a:lnSpc>
            </a:pPr>
            <a:r>
              <a:rPr lang="en-US" sz="2874">
                <a:solidFill>
                  <a:srgbClr val="E0D6DE"/>
                </a:solidFill>
                <a:latin typeface="Arimo"/>
                <a:ea typeface="Arimo"/>
                <a:cs typeface="Arimo"/>
                <a:sym typeface="Arimo"/>
              </a:rPr>
              <a:t>2</a:t>
            </a:r>
          </a:p>
        </p:txBody>
      </p:sp>
      <p:sp>
        <p:nvSpPr>
          <p:cNvPr name="TextBox 17" id="17"/>
          <p:cNvSpPr txBox="true"/>
          <p:nvPr/>
        </p:nvSpPr>
        <p:spPr>
          <a:xfrm rot="0">
            <a:off x="6940451" y="4313485"/>
            <a:ext cx="2005012" cy="430263"/>
          </a:xfrm>
          <a:prstGeom prst="rect">
            <a:avLst/>
          </a:prstGeom>
        </p:spPr>
        <p:txBody>
          <a:bodyPr anchor="t" rtlCol="false" tIns="0" lIns="0" bIns="0" rIns="0">
            <a:spAutoFit/>
          </a:bodyPr>
          <a:lstStyle/>
          <a:p>
            <a:pPr algn="l">
              <a:lnSpc>
                <a:spcPts val="3187"/>
              </a:lnSpc>
            </a:pPr>
            <a:r>
              <a:rPr lang="en-US" sz="2562">
                <a:solidFill>
                  <a:srgbClr val="E0D6DE"/>
                </a:solidFill>
                <a:latin typeface="Arimo"/>
                <a:ea typeface="Arimo"/>
                <a:cs typeface="Arimo"/>
                <a:sym typeface="Arimo"/>
              </a:rPr>
              <a:t>Age (0.036)</a:t>
            </a:r>
          </a:p>
        </p:txBody>
      </p:sp>
      <p:grpSp>
        <p:nvGrpSpPr>
          <p:cNvPr name="Group 18" id="18"/>
          <p:cNvGrpSpPr/>
          <p:nvPr/>
        </p:nvGrpSpPr>
        <p:grpSpPr>
          <a:xfrm rot="0">
            <a:off x="6808737" y="4995119"/>
            <a:ext cx="10426154" cy="14288"/>
            <a:chOff x="0" y="0"/>
            <a:chExt cx="13901538" cy="19050"/>
          </a:xfrm>
        </p:grpSpPr>
        <p:sp>
          <p:nvSpPr>
            <p:cNvPr name="Freeform 19" id="19"/>
            <p:cNvSpPr/>
            <p:nvPr/>
          </p:nvSpPr>
          <p:spPr>
            <a:xfrm flipH="false" flipV="false" rot="0">
              <a:off x="0" y="0"/>
              <a:ext cx="13901547" cy="19050"/>
            </a:xfrm>
            <a:custGeom>
              <a:avLst/>
              <a:gdLst/>
              <a:ahLst/>
              <a:cxnLst/>
              <a:rect r="r" b="b" t="t" l="l"/>
              <a:pathLst>
                <a:path h="19050" w="13901547">
                  <a:moveTo>
                    <a:pt x="0" y="9525"/>
                  </a:moveTo>
                  <a:cubicBezTo>
                    <a:pt x="0" y="4318"/>
                    <a:pt x="4318" y="0"/>
                    <a:pt x="9525" y="0"/>
                  </a:cubicBezTo>
                  <a:lnTo>
                    <a:pt x="13892022" y="0"/>
                  </a:lnTo>
                  <a:cubicBezTo>
                    <a:pt x="13897229" y="0"/>
                    <a:pt x="13901547" y="4318"/>
                    <a:pt x="13901547" y="9525"/>
                  </a:cubicBezTo>
                  <a:cubicBezTo>
                    <a:pt x="13901547" y="14732"/>
                    <a:pt x="13897229" y="19050"/>
                    <a:pt x="13892022" y="19050"/>
                  </a:cubicBezTo>
                  <a:lnTo>
                    <a:pt x="9525" y="19050"/>
                  </a:lnTo>
                  <a:cubicBezTo>
                    <a:pt x="4318" y="19050"/>
                    <a:pt x="0" y="14732"/>
                    <a:pt x="0" y="9525"/>
                  </a:cubicBezTo>
                  <a:close/>
                </a:path>
              </a:pathLst>
            </a:custGeom>
            <a:solidFill>
              <a:srgbClr val="3F3F44"/>
            </a:solidFill>
            <a:ln w="12700">
              <a:solidFill>
                <a:srgbClr val="000000"/>
              </a:solidFill>
            </a:ln>
          </p:spPr>
        </p:sp>
      </p:grpSp>
      <p:grpSp>
        <p:nvGrpSpPr>
          <p:cNvPr name="Group 20" id="20"/>
          <p:cNvGrpSpPr/>
          <p:nvPr/>
        </p:nvGrpSpPr>
        <p:grpSpPr>
          <a:xfrm rot="0">
            <a:off x="2565946" y="5138589"/>
            <a:ext cx="4933355" cy="937766"/>
            <a:chOff x="0" y="0"/>
            <a:chExt cx="6577807" cy="1250355"/>
          </a:xfrm>
        </p:grpSpPr>
        <p:sp>
          <p:nvSpPr>
            <p:cNvPr name="Freeform 21" id="21"/>
            <p:cNvSpPr/>
            <p:nvPr/>
          </p:nvSpPr>
          <p:spPr>
            <a:xfrm flipH="false" flipV="false" rot="0">
              <a:off x="0" y="0"/>
              <a:ext cx="6577838" cy="1250442"/>
            </a:xfrm>
            <a:custGeom>
              <a:avLst/>
              <a:gdLst/>
              <a:ahLst/>
              <a:cxnLst/>
              <a:rect r="r" b="b" t="t" l="l"/>
              <a:pathLst>
                <a:path h="1250442" w="6577838">
                  <a:moveTo>
                    <a:pt x="0" y="52705"/>
                  </a:moveTo>
                  <a:cubicBezTo>
                    <a:pt x="0" y="23622"/>
                    <a:pt x="23622" y="0"/>
                    <a:pt x="52705" y="0"/>
                  </a:cubicBezTo>
                  <a:lnTo>
                    <a:pt x="6525133" y="0"/>
                  </a:lnTo>
                  <a:cubicBezTo>
                    <a:pt x="6554215" y="0"/>
                    <a:pt x="6577838" y="23622"/>
                    <a:pt x="6577838" y="52705"/>
                  </a:cubicBezTo>
                  <a:lnTo>
                    <a:pt x="6577838" y="1197737"/>
                  </a:lnTo>
                  <a:cubicBezTo>
                    <a:pt x="6577838" y="1226820"/>
                    <a:pt x="6554215" y="1250442"/>
                    <a:pt x="6525133" y="1250442"/>
                  </a:cubicBezTo>
                  <a:lnTo>
                    <a:pt x="52705" y="1250442"/>
                  </a:lnTo>
                  <a:cubicBezTo>
                    <a:pt x="23622" y="1250315"/>
                    <a:pt x="0" y="1226820"/>
                    <a:pt x="0" y="1197737"/>
                  </a:cubicBezTo>
                  <a:close/>
                </a:path>
              </a:pathLst>
            </a:custGeom>
            <a:solidFill>
              <a:srgbClr val="26262B"/>
            </a:solidFill>
            <a:ln w="12700">
              <a:solidFill>
                <a:srgbClr val="000000"/>
              </a:solidFill>
            </a:ln>
          </p:spPr>
        </p:sp>
      </p:grpSp>
      <p:sp>
        <p:nvSpPr>
          <p:cNvPr name="TextBox 22" id="22"/>
          <p:cNvSpPr txBox="true"/>
          <p:nvPr/>
        </p:nvSpPr>
        <p:spPr>
          <a:xfrm rot="0">
            <a:off x="4847481" y="5252294"/>
            <a:ext cx="370135" cy="586531"/>
          </a:xfrm>
          <a:prstGeom prst="rect">
            <a:avLst/>
          </a:prstGeom>
        </p:spPr>
        <p:txBody>
          <a:bodyPr anchor="t" rtlCol="false" tIns="0" lIns="0" bIns="0" rIns="0">
            <a:spAutoFit/>
          </a:bodyPr>
          <a:lstStyle/>
          <a:p>
            <a:pPr algn="ctr">
              <a:lnSpc>
                <a:spcPts val="4625"/>
              </a:lnSpc>
            </a:pPr>
            <a:r>
              <a:rPr lang="en-US" sz="2874">
                <a:solidFill>
                  <a:srgbClr val="E0D6DE"/>
                </a:solidFill>
                <a:latin typeface="Arimo"/>
                <a:ea typeface="Arimo"/>
                <a:cs typeface="Arimo"/>
                <a:sym typeface="Arimo"/>
              </a:rPr>
              <a:t>3</a:t>
            </a:r>
          </a:p>
        </p:txBody>
      </p:sp>
      <p:sp>
        <p:nvSpPr>
          <p:cNvPr name="TextBox 23" id="23"/>
          <p:cNvSpPr txBox="true"/>
          <p:nvPr/>
        </p:nvSpPr>
        <p:spPr>
          <a:xfrm rot="0">
            <a:off x="7762577" y="5382816"/>
            <a:ext cx="3292674" cy="430262"/>
          </a:xfrm>
          <a:prstGeom prst="rect">
            <a:avLst/>
          </a:prstGeom>
        </p:spPr>
        <p:txBody>
          <a:bodyPr anchor="t" rtlCol="false" tIns="0" lIns="0" bIns="0" rIns="0">
            <a:spAutoFit/>
          </a:bodyPr>
          <a:lstStyle/>
          <a:p>
            <a:pPr algn="l">
              <a:lnSpc>
                <a:spcPts val="3187"/>
              </a:lnSpc>
            </a:pPr>
            <a:r>
              <a:rPr lang="en-US" sz="2562">
                <a:solidFill>
                  <a:srgbClr val="E0D6DE"/>
                </a:solidFill>
                <a:latin typeface="Arimo"/>
                <a:ea typeface="Arimo"/>
                <a:cs typeface="Arimo"/>
                <a:sym typeface="Arimo"/>
              </a:rPr>
              <a:t>Pregnancies (0.134)</a:t>
            </a:r>
          </a:p>
        </p:txBody>
      </p:sp>
      <p:grpSp>
        <p:nvGrpSpPr>
          <p:cNvPr name="Group 24" id="24"/>
          <p:cNvGrpSpPr/>
          <p:nvPr/>
        </p:nvGrpSpPr>
        <p:grpSpPr>
          <a:xfrm rot="0">
            <a:off x="7630865" y="6064449"/>
            <a:ext cx="9604028" cy="14288"/>
            <a:chOff x="0" y="0"/>
            <a:chExt cx="12805370" cy="19050"/>
          </a:xfrm>
        </p:grpSpPr>
        <p:sp>
          <p:nvSpPr>
            <p:cNvPr name="Freeform 25" id="25"/>
            <p:cNvSpPr/>
            <p:nvPr/>
          </p:nvSpPr>
          <p:spPr>
            <a:xfrm flipH="false" flipV="false" rot="0">
              <a:off x="0" y="0"/>
              <a:ext cx="12805410" cy="19050"/>
            </a:xfrm>
            <a:custGeom>
              <a:avLst/>
              <a:gdLst/>
              <a:ahLst/>
              <a:cxnLst/>
              <a:rect r="r" b="b" t="t" l="l"/>
              <a:pathLst>
                <a:path h="19050" w="12805410">
                  <a:moveTo>
                    <a:pt x="0" y="9525"/>
                  </a:moveTo>
                  <a:cubicBezTo>
                    <a:pt x="0" y="4318"/>
                    <a:pt x="4318" y="0"/>
                    <a:pt x="9525" y="0"/>
                  </a:cubicBezTo>
                  <a:lnTo>
                    <a:pt x="12795885" y="0"/>
                  </a:lnTo>
                  <a:cubicBezTo>
                    <a:pt x="12801092" y="0"/>
                    <a:pt x="12805410" y="4318"/>
                    <a:pt x="12805410" y="9525"/>
                  </a:cubicBezTo>
                  <a:cubicBezTo>
                    <a:pt x="12805410" y="14732"/>
                    <a:pt x="12801092" y="19050"/>
                    <a:pt x="12795885" y="19050"/>
                  </a:cubicBezTo>
                  <a:lnTo>
                    <a:pt x="9525" y="19050"/>
                  </a:lnTo>
                  <a:cubicBezTo>
                    <a:pt x="4318" y="19050"/>
                    <a:pt x="0" y="14732"/>
                    <a:pt x="0" y="9525"/>
                  </a:cubicBezTo>
                  <a:close/>
                </a:path>
              </a:pathLst>
            </a:custGeom>
            <a:solidFill>
              <a:srgbClr val="3F3F44"/>
            </a:solidFill>
            <a:ln w="12700">
              <a:solidFill>
                <a:srgbClr val="000000"/>
              </a:solidFill>
            </a:ln>
          </p:spPr>
        </p:sp>
      </p:grpSp>
      <p:grpSp>
        <p:nvGrpSpPr>
          <p:cNvPr name="Group 26" id="26"/>
          <p:cNvGrpSpPr/>
          <p:nvPr/>
        </p:nvGrpSpPr>
        <p:grpSpPr>
          <a:xfrm rot="0">
            <a:off x="1743670" y="6207919"/>
            <a:ext cx="6577905" cy="937766"/>
            <a:chOff x="0" y="0"/>
            <a:chExt cx="8770540" cy="1250355"/>
          </a:xfrm>
        </p:grpSpPr>
        <p:sp>
          <p:nvSpPr>
            <p:cNvPr name="Freeform 27" id="27"/>
            <p:cNvSpPr/>
            <p:nvPr/>
          </p:nvSpPr>
          <p:spPr>
            <a:xfrm flipH="false" flipV="false" rot="0">
              <a:off x="0" y="0"/>
              <a:ext cx="8770620" cy="1250442"/>
            </a:xfrm>
            <a:custGeom>
              <a:avLst/>
              <a:gdLst/>
              <a:ahLst/>
              <a:cxnLst/>
              <a:rect r="r" b="b" t="t" l="l"/>
              <a:pathLst>
                <a:path h="1250442" w="8770620">
                  <a:moveTo>
                    <a:pt x="0" y="52705"/>
                  </a:moveTo>
                  <a:cubicBezTo>
                    <a:pt x="0" y="23622"/>
                    <a:pt x="23622" y="0"/>
                    <a:pt x="52705" y="0"/>
                  </a:cubicBezTo>
                  <a:lnTo>
                    <a:pt x="8717915" y="0"/>
                  </a:lnTo>
                  <a:cubicBezTo>
                    <a:pt x="8746998" y="0"/>
                    <a:pt x="8770620" y="23622"/>
                    <a:pt x="8770620" y="52705"/>
                  </a:cubicBezTo>
                  <a:lnTo>
                    <a:pt x="8770620" y="1197737"/>
                  </a:lnTo>
                  <a:cubicBezTo>
                    <a:pt x="8770620" y="1226820"/>
                    <a:pt x="8746998" y="1250442"/>
                    <a:pt x="8717915" y="1250442"/>
                  </a:cubicBezTo>
                  <a:lnTo>
                    <a:pt x="52705" y="1250442"/>
                  </a:lnTo>
                  <a:cubicBezTo>
                    <a:pt x="23622" y="1250315"/>
                    <a:pt x="0" y="1226820"/>
                    <a:pt x="0" y="1197737"/>
                  </a:cubicBezTo>
                  <a:close/>
                </a:path>
              </a:pathLst>
            </a:custGeom>
            <a:solidFill>
              <a:srgbClr val="26262B"/>
            </a:solidFill>
            <a:ln w="12700">
              <a:solidFill>
                <a:srgbClr val="000000"/>
              </a:solidFill>
            </a:ln>
          </p:spPr>
        </p:sp>
      </p:grpSp>
      <p:sp>
        <p:nvSpPr>
          <p:cNvPr name="TextBox 28" id="28"/>
          <p:cNvSpPr txBox="true"/>
          <p:nvPr/>
        </p:nvSpPr>
        <p:spPr>
          <a:xfrm rot="0">
            <a:off x="4847481" y="6321624"/>
            <a:ext cx="370135" cy="586531"/>
          </a:xfrm>
          <a:prstGeom prst="rect">
            <a:avLst/>
          </a:prstGeom>
        </p:spPr>
        <p:txBody>
          <a:bodyPr anchor="t" rtlCol="false" tIns="0" lIns="0" bIns="0" rIns="0">
            <a:spAutoFit/>
          </a:bodyPr>
          <a:lstStyle/>
          <a:p>
            <a:pPr algn="ctr">
              <a:lnSpc>
                <a:spcPts val="4625"/>
              </a:lnSpc>
            </a:pPr>
            <a:r>
              <a:rPr lang="en-US" sz="2874">
                <a:solidFill>
                  <a:srgbClr val="E0D6DE"/>
                </a:solidFill>
                <a:latin typeface="Arimo"/>
                <a:ea typeface="Arimo"/>
                <a:cs typeface="Arimo"/>
                <a:sym typeface="Arimo"/>
              </a:rPr>
              <a:t>4</a:t>
            </a:r>
          </a:p>
        </p:txBody>
      </p:sp>
      <p:sp>
        <p:nvSpPr>
          <p:cNvPr name="TextBox 29" id="29"/>
          <p:cNvSpPr txBox="true"/>
          <p:nvPr/>
        </p:nvSpPr>
        <p:spPr>
          <a:xfrm rot="0">
            <a:off x="8584852" y="6452146"/>
            <a:ext cx="1969145" cy="430262"/>
          </a:xfrm>
          <a:prstGeom prst="rect">
            <a:avLst/>
          </a:prstGeom>
        </p:spPr>
        <p:txBody>
          <a:bodyPr anchor="t" rtlCol="false" tIns="0" lIns="0" bIns="0" rIns="0">
            <a:spAutoFit/>
          </a:bodyPr>
          <a:lstStyle/>
          <a:p>
            <a:pPr algn="l">
              <a:lnSpc>
                <a:spcPts val="3187"/>
              </a:lnSpc>
            </a:pPr>
            <a:r>
              <a:rPr lang="en-US" sz="2562">
                <a:solidFill>
                  <a:srgbClr val="E0D6DE"/>
                </a:solidFill>
                <a:latin typeface="Arimo"/>
                <a:ea typeface="Arimo"/>
                <a:cs typeface="Arimo"/>
                <a:sym typeface="Arimo"/>
              </a:rPr>
              <a:t>BMI (0.260)</a:t>
            </a:r>
          </a:p>
        </p:txBody>
      </p:sp>
      <p:grpSp>
        <p:nvGrpSpPr>
          <p:cNvPr name="Group 30" id="30"/>
          <p:cNvGrpSpPr/>
          <p:nvPr/>
        </p:nvGrpSpPr>
        <p:grpSpPr>
          <a:xfrm rot="0">
            <a:off x="8453140" y="7133779"/>
            <a:ext cx="8781752" cy="14288"/>
            <a:chOff x="0" y="0"/>
            <a:chExt cx="11709003" cy="19050"/>
          </a:xfrm>
        </p:grpSpPr>
        <p:sp>
          <p:nvSpPr>
            <p:cNvPr name="Freeform 31" id="31"/>
            <p:cNvSpPr/>
            <p:nvPr/>
          </p:nvSpPr>
          <p:spPr>
            <a:xfrm flipH="false" flipV="false" rot="0">
              <a:off x="0" y="0"/>
              <a:ext cx="11709019" cy="19050"/>
            </a:xfrm>
            <a:custGeom>
              <a:avLst/>
              <a:gdLst/>
              <a:ahLst/>
              <a:cxnLst/>
              <a:rect r="r" b="b" t="t" l="l"/>
              <a:pathLst>
                <a:path h="19050" w="11709019">
                  <a:moveTo>
                    <a:pt x="0" y="9525"/>
                  </a:moveTo>
                  <a:cubicBezTo>
                    <a:pt x="0" y="4318"/>
                    <a:pt x="4318" y="0"/>
                    <a:pt x="9525" y="0"/>
                  </a:cubicBezTo>
                  <a:lnTo>
                    <a:pt x="11699494" y="0"/>
                  </a:lnTo>
                  <a:cubicBezTo>
                    <a:pt x="11704700" y="0"/>
                    <a:pt x="11709019" y="4318"/>
                    <a:pt x="11709019" y="9525"/>
                  </a:cubicBezTo>
                  <a:cubicBezTo>
                    <a:pt x="11709019" y="14732"/>
                    <a:pt x="11704700" y="19050"/>
                    <a:pt x="11699494" y="19050"/>
                  </a:cubicBezTo>
                  <a:lnTo>
                    <a:pt x="9525" y="19050"/>
                  </a:lnTo>
                  <a:cubicBezTo>
                    <a:pt x="4318" y="19050"/>
                    <a:pt x="0" y="14732"/>
                    <a:pt x="0" y="9525"/>
                  </a:cubicBezTo>
                  <a:close/>
                </a:path>
              </a:pathLst>
            </a:custGeom>
            <a:solidFill>
              <a:srgbClr val="3F3F44"/>
            </a:solidFill>
            <a:ln w="12700">
              <a:solidFill>
                <a:srgbClr val="000000"/>
              </a:solidFill>
            </a:ln>
          </p:spPr>
        </p:sp>
      </p:grpSp>
      <p:grpSp>
        <p:nvGrpSpPr>
          <p:cNvPr name="Group 32" id="32"/>
          <p:cNvGrpSpPr/>
          <p:nvPr/>
        </p:nvGrpSpPr>
        <p:grpSpPr>
          <a:xfrm rot="0">
            <a:off x="921544" y="7277249"/>
            <a:ext cx="8222456" cy="937766"/>
            <a:chOff x="0" y="0"/>
            <a:chExt cx="10963275" cy="1250355"/>
          </a:xfrm>
        </p:grpSpPr>
        <p:sp>
          <p:nvSpPr>
            <p:cNvPr name="Freeform 33" id="33"/>
            <p:cNvSpPr/>
            <p:nvPr/>
          </p:nvSpPr>
          <p:spPr>
            <a:xfrm flipH="false" flipV="false" rot="0">
              <a:off x="0" y="0"/>
              <a:ext cx="10963275" cy="1250442"/>
            </a:xfrm>
            <a:custGeom>
              <a:avLst/>
              <a:gdLst/>
              <a:ahLst/>
              <a:cxnLst/>
              <a:rect r="r" b="b" t="t" l="l"/>
              <a:pathLst>
                <a:path h="1250442" w="10963275">
                  <a:moveTo>
                    <a:pt x="0" y="52705"/>
                  </a:moveTo>
                  <a:cubicBezTo>
                    <a:pt x="0" y="23622"/>
                    <a:pt x="23622" y="0"/>
                    <a:pt x="52705" y="0"/>
                  </a:cubicBezTo>
                  <a:lnTo>
                    <a:pt x="10910570" y="0"/>
                  </a:lnTo>
                  <a:cubicBezTo>
                    <a:pt x="10939652" y="0"/>
                    <a:pt x="10963275" y="23622"/>
                    <a:pt x="10963275" y="52705"/>
                  </a:cubicBezTo>
                  <a:lnTo>
                    <a:pt x="10963275" y="1197737"/>
                  </a:lnTo>
                  <a:cubicBezTo>
                    <a:pt x="10963275" y="1226820"/>
                    <a:pt x="10939652" y="1250442"/>
                    <a:pt x="10910570" y="1250442"/>
                  </a:cubicBezTo>
                  <a:lnTo>
                    <a:pt x="52705" y="1250442"/>
                  </a:lnTo>
                  <a:cubicBezTo>
                    <a:pt x="23622" y="1250315"/>
                    <a:pt x="0" y="1226820"/>
                    <a:pt x="0" y="1197737"/>
                  </a:cubicBezTo>
                  <a:close/>
                </a:path>
              </a:pathLst>
            </a:custGeom>
            <a:solidFill>
              <a:srgbClr val="26262B"/>
            </a:solidFill>
            <a:ln w="12700">
              <a:solidFill>
                <a:srgbClr val="000000"/>
              </a:solidFill>
            </a:ln>
          </p:spPr>
        </p:sp>
      </p:grpSp>
      <p:sp>
        <p:nvSpPr>
          <p:cNvPr name="TextBox 34" id="34"/>
          <p:cNvSpPr txBox="true"/>
          <p:nvPr/>
        </p:nvSpPr>
        <p:spPr>
          <a:xfrm rot="0">
            <a:off x="4847630" y="7390954"/>
            <a:ext cx="370135" cy="586531"/>
          </a:xfrm>
          <a:prstGeom prst="rect">
            <a:avLst/>
          </a:prstGeom>
        </p:spPr>
        <p:txBody>
          <a:bodyPr anchor="t" rtlCol="false" tIns="0" lIns="0" bIns="0" rIns="0">
            <a:spAutoFit/>
          </a:bodyPr>
          <a:lstStyle/>
          <a:p>
            <a:pPr algn="ctr">
              <a:lnSpc>
                <a:spcPts val="4625"/>
              </a:lnSpc>
            </a:pPr>
            <a:r>
              <a:rPr lang="en-US" sz="2874">
                <a:solidFill>
                  <a:srgbClr val="E0D6DE"/>
                </a:solidFill>
                <a:latin typeface="Arimo"/>
                <a:ea typeface="Arimo"/>
                <a:cs typeface="Arimo"/>
                <a:sym typeface="Arimo"/>
              </a:rPr>
              <a:t>5</a:t>
            </a:r>
          </a:p>
        </p:txBody>
      </p:sp>
      <p:sp>
        <p:nvSpPr>
          <p:cNvPr name="TextBox 35" id="35"/>
          <p:cNvSpPr txBox="true"/>
          <p:nvPr/>
        </p:nvSpPr>
        <p:spPr>
          <a:xfrm rot="0">
            <a:off x="9407278" y="7521476"/>
            <a:ext cx="2670721" cy="430262"/>
          </a:xfrm>
          <a:prstGeom prst="rect">
            <a:avLst/>
          </a:prstGeom>
        </p:spPr>
        <p:txBody>
          <a:bodyPr anchor="t" rtlCol="false" tIns="0" lIns="0" bIns="0" rIns="0">
            <a:spAutoFit/>
          </a:bodyPr>
          <a:lstStyle/>
          <a:p>
            <a:pPr algn="l">
              <a:lnSpc>
                <a:spcPts val="3187"/>
              </a:lnSpc>
            </a:pPr>
            <a:r>
              <a:rPr lang="en-US" sz="2562">
                <a:solidFill>
                  <a:srgbClr val="E0D6DE"/>
                </a:solidFill>
                <a:latin typeface="Arimo"/>
                <a:ea typeface="Arimo"/>
                <a:cs typeface="Arimo"/>
                <a:sym typeface="Arimo"/>
              </a:rPr>
              <a:t>Glucose (0.558)</a:t>
            </a:r>
          </a:p>
        </p:txBody>
      </p:sp>
      <p:sp>
        <p:nvSpPr>
          <p:cNvPr name="TextBox 36" id="36"/>
          <p:cNvSpPr txBox="true"/>
          <p:nvPr/>
        </p:nvSpPr>
        <p:spPr>
          <a:xfrm rot="0">
            <a:off x="921544" y="8434982"/>
            <a:ext cx="16444912" cy="918567"/>
          </a:xfrm>
          <a:prstGeom prst="rect">
            <a:avLst/>
          </a:prstGeom>
        </p:spPr>
        <p:txBody>
          <a:bodyPr anchor="t" rtlCol="false" tIns="0" lIns="0" bIns="0" rIns="0">
            <a:spAutoFit/>
          </a:bodyPr>
          <a:lstStyle/>
          <a:p>
            <a:pPr algn="l">
              <a:lnSpc>
                <a:spcPts val="3312"/>
              </a:lnSpc>
            </a:pPr>
            <a:r>
              <a:rPr lang="en-US" sz="2062">
                <a:solidFill>
                  <a:srgbClr val="E0D6DE"/>
                </a:solidFill>
                <a:latin typeface="Noto Sans"/>
                <a:ea typeface="Noto Sans"/>
                <a:cs typeface="Noto Sans"/>
                <a:sym typeface="Noto Sans"/>
              </a:rPr>
              <a:t>Features like Diabetes Pedigree Function, Skin Thickness, and Blood Pressure were found to have a negligible effect (0.000) in this model's determination of diabetes.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669262" y="685800"/>
            <a:ext cx="9070479" cy="762446"/>
          </a:xfrm>
          <a:prstGeom prst="rect">
            <a:avLst/>
          </a:prstGeom>
        </p:spPr>
        <p:txBody>
          <a:bodyPr anchor="t" rtlCol="false" tIns="0" lIns="0" bIns="0" rIns="0">
            <a:spAutoFit/>
          </a:bodyPr>
          <a:lstStyle/>
          <a:p>
            <a:pPr algn="l">
              <a:lnSpc>
                <a:spcPts val="5687"/>
              </a:lnSpc>
            </a:pPr>
            <a:r>
              <a:rPr lang="en-US" sz="4562">
                <a:solidFill>
                  <a:srgbClr val="97B8FF"/>
                </a:solidFill>
                <a:latin typeface="Arimo"/>
                <a:ea typeface="Arimo"/>
                <a:cs typeface="Arimo"/>
                <a:sym typeface="Arimo"/>
              </a:rPr>
              <a:t>Conclusion &amp; Deployment Plan</a:t>
            </a:r>
          </a:p>
        </p:txBody>
      </p:sp>
      <p:sp>
        <p:nvSpPr>
          <p:cNvPr name="TextBox 9" id="9"/>
          <p:cNvSpPr txBox="true"/>
          <p:nvPr/>
        </p:nvSpPr>
        <p:spPr>
          <a:xfrm rot="0">
            <a:off x="7669262" y="1738759"/>
            <a:ext cx="9807476" cy="798611"/>
          </a:xfrm>
          <a:prstGeom prst="rect">
            <a:avLst/>
          </a:prstGeom>
        </p:spPr>
        <p:txBody>
          <a:bodyPr anchor="t" rtlCol="false" tIns="0" lIns="0" bIns="0" rIns="0">
            <a:spAutoFit/>
          </a:bodyPr>
          <a:lstStyle/>
          <a:p>
            <a:pPr algn="l">
              <a:lnSpc>
                <a:spcPts val="2875"/>
              </a:lnSpc>
            </a:pPr>
            <a:r>
              <a:rPr lang="en-US" sz="1812">
                <a:solidFill>
                  <a:srgbClr val="E0D6DE"/>
                </a:solidFill>
                <a:latin typeface="Noto Sans"/>
                <a:ea typeface="Noto Sans"/>
                <a:cs typeface="Noto Sans"/>
                <a:sym typeface="Noto Sans"/>
              </a:rPr>
              <a:t>The Diabetes Detection Project successfully developed a Decision Tree model with 76% accuracy, achieving the desired predictive capability through meticulous data processing.</a:t>
            </a:r>
          </a:p>
        </p:txBody>
      </p:sp>
      <p:sp>
        <p:nvSpPr>
          <p:cNvPr name="TextBox 10" id="10"/>
          <p:cNvSpPr txBox="true"/>
          <p:nvPr/>
        </p:nvSpPr>
        <p:spPr>
          <a:xfrm rot="0">
            <a:off x="7669262" y="2856459"/>
            <a:ext cx="3476922" cy="463154"/>
          </a:xfrm>
          <a:prstGeom prst="rect">
            <a:avLst/>
          </a:prstGeom>
        </p:spPr>
        <p:txBody>
          <a:bodyPr anchor="t" rtlCol="false" tIns="0" lIns="0" bIns="0" rIns="0">
            <a:spAutoFit/>
          </a:bodyPr>
          <a:lstStyle/>
          <a:p>
            <a:pPr algn="l">
              <a:lnSpc>
                <a:spcPts val="3374"/>
              </a:lnSpc>
            </a:pPr>
            <a:r>
              <a:rPr lang="en-US" sz="2687">
                <a:solidFill>
                  <a:srgbClr val="97B8FF"/>
                </a:solidFill>
                <a:latin typeface="Arimo"/>
                <a:ea typeface="Arimo"/>
                <a:cs typeface="Arimo"/>
                <a:sym typeface="Arimo"/>
              </a:rPr>
              <a:t>Project Advantage</a:t>
            </a:r>
          </a:p>
        </p:txBody>
      </p:sp>
      <p:sp>
        <p:nvSpPr>
          <p:cNvPr name="TextBox 11" id="11"/>
          <p:cNvSpPr txBox="true"/>
          <p:nvPr/>
        </p:nvSpPr>
        <p:spPr>
          <a:xfrm rot="0">
            <a:off x="7669262" y="3610124"/>
            <a:ext cx="9807476" cy="798611"/>
          </a:xfrm>
          <a:prstGeom prst="rect">
            <a:avLst/>
          </a:prstGeom>
        </p:spPr>
        <p:txBody>
          <a:bodyPr anchor="t" rtlCol="false" tIns="0" lIns="0" bIns="0" rIns="0">
            <a:spAutoFit/>
          </a:bodyPr>
          <a:lstStyle/>
          <a:p>
            <a:pPr algn="l">
              <a:lnSpc>
                <a:spcPts val="2875"/>
              </a:lnSpc>
            </a:pPr>
            <a:r>
              <a:rPr lang="en-US" sz="1812">
                <a:solidFill>
                  <a:srgbClr val="E0D6DE"/>
                </a:solidFill>
                <a:latin typeface="Noto Sans"/>
                <a:ea typeface="Noto Sans"/>
                <a:cs typeface="Noto Sans"/>
                <a:sym typeface="Noto Sans"/>
              </a:rPr>
              <a:t>The derived rules from the model can empower medical professionals to identify at-risk patients early, enabling timely intervention and preventing severe complications.</a:t>
            </a:r>
          </a:p>
        </p:txBody>
      </p:sp>
      <p:grpSp>
        <p:nvGrpSpPr>
          <p:cNvPr name="Group 12" id="12"/>
          <p:cNvGrpSpPr/>
          <p:nvPr/>
        </p:nvGrpSpPr>
        <p:grpSpPr>
          <a:xfrm rot="0">
            <a:off x="7930009" y="4669482"/>
            <a:ext cx="28575" cy="4893469"/>
            <a:chOff x="0" y="0"/>
            <a:chExt cx="38100" cy="6524625"/>
          </a:xfrm>
        </p:grpSpPr>
        <p:sp>
          <p:nvSpPr>
            <p:cNvPr name="Freeform 13" id="13"/>
            <p:cNvSpPr/>
            <p:nvPr/>
          </p:nvSpPr>
          <p:spPr>
            <a:xfrm flipH="false" flipV="false" rot="0">
              <a:off x="0" y="0"/>
              <a:ext cx="38100" cy="6524625"/>
            </a:xfrm>
            <a:custGeom>
              <a:avLst/>
              <a:gdLst/>
              <a:ahLst/>
              <a:cxnLst/>
              <a:rect r="r" b="b" t="t" l="l"/>
              <a:pathLst>
                <a:path h="6524625" w="38100">
                  <a:moveTo>
                    <a:pt x="0" y="19050"/>
                  </a:moveTo>
                  <a:cubicBezTo>
                    <a:pt x="0" y="8509"/>
                    <a:pt x="8509" y="0"/>
                    <a:pt x="19050" y="0"/>
                  </a:cubicBezTo>
                  <a:cubicBezTo>
                    <a:pt x="29591" y="0"/>
                    <a:pt x="38100" y="8509"/>
                    <a:pt x="38100" y="19050"/>
                  </a:cubicBezTo>
                  <a:lnTo>
                    <a:pt x="38100" y="6505575"/>
                  </a:lnTo>
                  <a:cubicBezTo>
                    <a:pt x="38100" y="6516116"/>
                    <a:pt x="29591" y="6524625"/>
                    <a:pt x="19050" y="6524625"/>
                  </a:cubicBezTo>
                  <a:cubicBezTo>
                    <a:pt x="8509" y="6524625"/>
                    <a:pt x="0" y="6516116"/>
                    <a:pt x="0" y="6505575"/>
                  </a:cubicBezTo>
                  <a:close/>
                </a:path>
              </a:pathLst>
            </a:custGeom>
            <a:solidFill>
              <a:srgbClr val="3F3F44"/>
            </a:solidFill>
            <a:ln w="12700">
              <a:solidFill>
                <a:srgbClr val="000000"/>
              </a:solidFill>
            </a:ln>
          </p:spPr>
        </p:sp>
      </p:grpSp>
      <p:grpSp>
        <p:nvGrpSpPr>
          <p:cNvPr name="Group 14" id="14"/>
          <p:cNvGrpSpPr/>
          <p:nvPr/>
        </p:nvGrpSpPr>
        <p:grpSpPr>
          <a:xfrm rot="0">
            <a:off x="8162181" y="4915941"/>
            <a:ext cx="695325" cy="28575"/>
            <a:chOff x="0" y="0"/>
            <a:chExt cx="927100" cy="38100"/>
          </a:xfrm>
        </p:grpSpPr>
        <p:sp>
          <p:nvSpPr>
            <p:cNvPr name="Freeform 15" id="15"/>
            <p:cNvSpPr/>
            <p:nvPr/>
          </p:nvSpPr>
          <p:spPr>
            <a:xfrm flipH="false" flipV="false" rot="0">
              <a:off x="0" y="0"/>
              <a:ext cx="927100" cy="38100"/>
            </a:xfrm>
            <a:custGeom>
              <a:avLst/>
              <a:gdLst/>
              <a:ahLst/>
              <a:cxnLst/>
              <a:rect r="r" b="b" t="t" l="l"/>
              <a:pathLst>
                <a:path h="38100" w="927100">
                  <a:moveTo>
                    <a:pt x="0" y="19050"/>
                  </a:moveTo>
                  <a:cubicBezTo>
                    <a:pt x="0" y="8509"/>
                    <a:pt x="8509" y="0"/>
                    <a:pt x="19050" y="0"/>
                  </a:cubicBezTo>
                  <a:lnTo>
                    <a:pt x="908050" y="0"/>
                  </a:lnTo>
                  <a:cubicBezTo>
                    <a:pt x="918591" y="0"/>
                    <a:pt x="927100" y="8509"/>
                    <a:pt x="927100" y="19050"/>
                  </a:cubicBezTo>
                  <a:cubicBezTo>
                    <a:pt x="927100" y="29591"/>
                    <a:pt x="918591" y="38100"/>
                    <a:pt x="908050" y="38100"/>
                  </a:cubicBezTo>
                  <a:lnTo>
                    <a:pt x="19050" y="38100"/>
                  </a:lnTo>
                  <a:cubicBezTo>
                    <a:pt x="8509" y="38100"/>
                    <a:pt x="0" y="29591"/>
                    <a:pt x="0" y="19050"/>
                  </a:cubicBezTo>
                  <a:close/>
                </a:path>
              </a:pathLst>
            </a:custGeom>
            <a:solidFill>
              <a:srgbClr val="3F3F44"/>
            </a:solidFill>
            <a:ln w="12700">
              <a:solidFill>
                <a:srgbClr val="000000"/>
              </a:solidFill>
            </a:ln>
          </p:spPr>
        </p:sp>
      </p:grpSp>
      <p:grpSp>
        <p:nvGrpSpPr>
          <p:cNvPr name="Group 16" id="16"/>
          <p:cNvGrpSpPr/>
          <p:nvPr/>
        </p:nvGrpSpPr>
        <p:grpSpPr>
          <a:xfrm rot="0">
            <a:off x="7669262" y="4669482"/>
            <a:ext cx="521494" cy="521494"/>
            <a:chOff x="0" y="0"/>
            <a:chExt cx="695325" cy="695325"/>
          </a:xfrm>
        </p:grpSpPr>
        <p:sp>
          <p:nvSpPr>
            <p:cNvPr name="Freeform 17" id="17"/>
            <p:cNvSpPr/>
            <p:nvPr/>
          </p:nvSpPr>
          <p:spPr>
            <a:xfrm flipH="false" flipV="false" rot="0">
              <a:off x="0" y="0"/>
              <a:ext cx="695325" cy="695325"/>
            </a:xfrm>
            <a:custGeom>
              <a:avLst/>
              <a:gdLst/>
              <a:ahLst/>
              <a:cxnLst/>
              <a:rect r="r" b="b" t="t" l="l"/>
              <a:pathLst>
                <a:path h="695325" w="695325">
                  <a:moveTo>
                    <a:pt x="0" y="46355"/>
                  </a:moveTo>
                  <a:cubicBezTo>
                    <a:pt x="0" y="20701"/>
                    <a:pt x="20701" y="0"/>
                    <a:pt x="46355" y="0"/>
                  </a:cubicBezTo>
                  <a:lnTo>
                    <a:pt x="648970" y="0"/>
                  </a:lnTo>
                  <a:cubicBezTo>
                    <a:pt x="674624" y="0"/>
                    <a:pt x="695325" y="20701"/>
                    <a:pt x="695325" y="46355"/>
                  </a:cubicBezTo>
                  <a:lnTo>
                    <a:pt x="695325" y="648970"/>
                  </a:lnTo>
                  <a:cubicBezTo>
                    <a:pt x="695325" y="674624"/>
                    <a:pt x="674624" y="695325"/>
                    <a:pt x="648970" y="695325"/>
                  </a:cubicBezTo>
                  <a:lnTo>
                    <a:pt x="46355" y="695325"/>
                  </a:lnTo>
                  <a:cubicBezTo>
                    <a:pt x="20701" y="695325"/>
                    <a:pt x="0" y="674624"/>
                    <a:pt x="0" y="648970"/>
                  </a:cubicBezTo>
                  <a:close/>
                </a:path>
              </a:pathLst>
            </a:custGeom>
            <a:solidFill>
              <a:srgbClr val="26262B"/>
            </a:solidFill>
            <a:ln w="12700">
              <a:solidFill>
                <a:srgbClr val="000000"/>
              </a:solidFill>
            </a:ln>
          </p:spPr>
        </p:sp>
      </p:grpSp>
      <p:sp>
        <p:nvSpPr>
          <p:cNvPr name="TextBox 18" id="18"/>
          <p:cNvSpPr txBox="true"/>
          <p:nvPr/>
        </p:nvSpPr>
        <p:spPr>
          <a:xfrm rot="0">
            <a:off x="7756177" y="4751040"/>
            <a:ext cx="347662" cy="396479"/>
          </a:xfrm>
          <a:prstGeom prst="rect">
            <a:avLst/>
          </a:prstGeom>
        </p:spPr>
        <p:txBody>
          <a:bodyPr anchor="t" rtlCol="false" tIns="0" lIns="0" bIns="0" rIns="0">
            <a:spAutoFit/>
          </a:bodyPr>
          <a:lstStyle/>
          <a:p>
            <a:pPr algn="ctr">
              <a:lnSpc>
                <a:spcPts val="2687"/>
              </a:lnSpc>
            </a:pPr>
            <a:r>
              <a:rPr lang="en-US" sz="2687">
                <a:solidFill>
                  <a:srgbClr val="E0D6DE"/>
                </a:solidFill>
                <a:latin typeface="Arimo"/>
                <a:ea typeface="Arimo"/>
                <a:cs typeface="Arimo"/>
                <a:sym typeface="Arimo"/>
              </a:rPr>
              <a:t>1</a:t>
            </a:r>
          </a:p>
        </p:txBody>
      </p:sp>
      <p:sp>
        <p:nvSpPr>
          <p:cNvPr name="TextBox 19" id="19"/>
          <p:cNvSpPr txBox="true"/>
          <p:nvPr/>
        </p:nvSpPr>
        <p:spPr>
          <a:xfrm rot="0">
            <a:off x="9088934" y="4720530"/>
            <a:ext cx="2897386" cy="390674"/>
          </a:xfrm>
          <a:prstGeom prst="rect">
            <a:avLst/>
          </a:prstGeom>
        </p:spPr>
        <p:txBody>
          <a:bodyPr anchor="t" rtlCol="false" tIns="0" lIns="0" bIns="0" rIns="0">
            <a:spAutoFit/>
          </a:bodyPr>
          <a:lstStyle/>
          <a:p>
            <a:pPr algn="l">
              <a:lnSpc>
                <a:spcPts val="2812"/>
              </a:lnSpc>
            </a:pPr>
            <a:r>
              <a:rPr lang="en-US" sz="2249">
                <a:solidFill>
                  <a:srgbClr val="E0D6DE"/>
                </a:solidFill>
                <a:latin typeface="Arimo"/>
                <a:ea typeface="Arimo"/>
                <a:cs typeface="Arimo"/>
                <a:sym typeface="Arimo"/>
              </a:rPr>
              <a:t>Plan Deployment</a:t>
            </a:r>
          </a:p>
        </p:txBody>
      </p:sp>
      <p:sp>
        <p:nvSpPr>
          <p:cNvPr name="TextBox 20" id="20"/>
          <p:cNvSpPr txBox="true"/>
          <p:nvPr/>
        </p:nvSpPr>
        <p:spPr>
          <a:xfrm rot="0">
            <a:off x="9088934" y="5193060"/>
            <a:ext cx="8387804" cy="798611"/>
          </a:xfrm>
          <a:prstGeom prst="rect">
            <a:avLst/>
          </a:prstGeom>
        </p:spPr>
        <p:txBody>
          <a:bodyPr anchor="t" rtlCol="false" tIns="0" lIns="0" bIns="0" rIns="0">
            <a:spAutoFit/>
          </a:bodyPr>
          <a:lstStyle/>
          <a:p>
            <a:pPr algn="l">
              <a:lnSpc>
                <a:spcPts val="2875"/>
              </a:lnSpc>
            </a:pPr>
            <a:r>
              <a:rPr lang="en-US" sz="1812">
                <a:solidFill>
                  <a:srgbClr val="E0D6DE"/>
                </a:solidFill>
                <a:latin typeface="Noto Sans"/>
                <a:ea typeface="Noto Sans"/>
                <a:cs typeface="Noto Sans"/>
                <a:sym typeface="Noto Sans"/>
              </a:rPr>
              <a:t>Integrate the model into medical organizations for efficient and early diabetes detection.</a:t>
            </a:r>
          </a:p>
        </p:txBody>
      </p:sp>
      <p:grpSp>
        <p:nvGrpSpPr>
          <p:cNvPr name="Group 21" id="21"/>
          <p:cNvGrpSpPr/>
          <p:nvPr/>
        </p:nvGrpSpPr>
        <p:grpSpPr>
          <a:xfrm rot="0">
            <a:off x="8162181" y="6701581"/>
            <a:ext cx="695325" cy="28575"/>
            <a:chOff x="0" y="0"/>
            <a:chExt cx="927100" cy="38100"/>
          </a:xfrm>
        </p:grpSpPr>
        <p:sp>
          <p:nvSpPr>
            <p:cNvPr name="Freeform 22" id="22"/>
            <p:cNvSpPr/>
            <p:nvPr/>
          </p:nvSpPr>
          <p:spPr>
            <a:xfrm flipH="false" flipV="false" rot="0">
              <a:off x="0" y="0"/>
              <a:ext cx="927100" cy="38100"/>
            </a:xfrm>
            <a:custGeom>
              <a:avLst/>
              <a:gdLst/>
              <a:ahLst/>
              <a:cxnLst/>
              <a:rect r="r" b="b" t="t" l="l"/>
              <a:pathLst>
                <a:path h="38100" w="927100">
                  <a:moveTo>
                    <a:pt x="0" y="19050"/>
                  </a:moveTo>
                  <a:cubicBezTo>
                    <a:pt x="0" y="8509"/>
                    <a:pt x="8509" y="0"/>
                    <a:pt x="19050" y="0"/>
                  </a:cubicBezTo>
                  <a:lnTo>
                    <a:pt x="908050" y="0"/>
                  </a:lnTo>
                  <a:cubicBezTo>
                    <a:pt x="918591" y="0"/>
                    <a:pt x="927100" y="8509"/>
                    <a:pt x="927100" y="19050"/>
                  </a:cubicBezTo>
                  <a:cubicBezTo>
                    <a:pt x="927100" y="29591"/>
                    <a:pt x="918591" y="38100"/>
                    <a:pt x="908050" y="38100"/>
                  </a:cubicBezTo>
                  <a:lnTo>
                    <a:pt x="19050" y="38100"/>
                  </a:lnTo>
                  <a:cubicBezTo>
                    <a:pt x="8509" y="38100"/>
                    <a:pt x="0" y="29591"/>
                    <a:pt x="0" y="19050"/>
                  </a:cubicBezTo>
                  <a:close/>
                </a:path>
              </a:pathLst>
            </a:custGeom>
            <a:solidFill>
              <a:srgbClr val="3F3F44"/>
            </a:solidFill>
            <a:ln w="12700">
              <a:solidFill>
                <a:srgbClr val="000000"/>
              </a:solidFill>
            </a:ln>
          </p:spPr>
        </p:sp>
      </p:grpSp>
      <p:grpSp>
        <p:nvGrpSpPr>
          <p:cNvPr name="Group 23" id="23"/>
          <p:cNvGrpSpPr/>
          <p:nvPr/>
        </p:nvGrpSpPr>
        <p:grpSpPr>
          <a:xfrm rot="0">
            <a:off x="7669262" y="6455122"/>
            <a:ext cx="521494" cy="521494"/>
            <a:chOff x="0" y="0"/>
            <a:chExt cx="695325" cy="695325"/>
          </a:xfrm>
        </p:grpSpPr>
        <p:sp>
          <p:nvSpPr>
            <p:cNvPr name="Freeform 24" id="24"/>
            <p:cNvSpPr/>
            <p:nvPr/>
          </p:nvSpPr>
          <p:spPr>
            <a:xfrm flipH="false" flipV="false" rot="0">
              <a:off x="0" y="0"/>
              <a:ext cx="695325" cy="695325"/>
            </a:xfrm>
            <a:custGeom>
              <a:avLst/>
              <a:gdLst/>
              <a:ahLst/>
              <a:cxnLst/>
              <a:rect r="r" b="b" t="t" l="l"/>
              <a:pathLst>
                <a:path h="695325" w="695325">
                  <a:moveTo>
                    <a:pt x="0" y="46355"/>
                  </a:moveTo>
                  <a:cubicBezTo>
                    <a:pt x="0" y="20701"/>
                    <a:pt x="20701" y="0"/>
                    <a:pt x="46355" y="0"/>
                  </a:cubicBezTo>
                  <a:lnTo>
                    <a:pt x="648970" y="0"/>
                  </a:lnTo>
                  <a:cubicBezTo>
                    <a:pt x="674624" y="0"/>
                    <a:pt x="695325" y="20701"/>
                    <a:pt x="695325" y="46355"/>
                  </a:cubicBezTo>
                  <a:lnTo>
                    <a:pt x="695325" y="648970"/>
                  </a:lnTo>
                  <a:cubicBezTo>
                    <a:pt x="695325" y="674624"/>
                    <a:pt x="674624" y="695325"/>
                    <a:pt x="648970" y="695325"/>
                  </a:cubicBezTo>
                  <a:lnTo>
                    <a:pt x="46355" y="695325"/>
                  </a:lnTo>
                  <a:cubicBezTo>
                    <a:pt x="20701" y="695325"/>
                    <a:pt x="0" y="674624"/>
                    <a:pt x="0" y="648970"/>
                  </a:cubicBezTo>
                  <a:close/>
                </a:path>
              </a:pathLst>
            </a:custGeom>
            <a:solidFill>
              <a:srgbClr val="26262B"/>
            </a:solidFill>
            <a:ln w="12700">
              <a:solidFill>
                <a:srgbClr val="000000"/>
              </a:solidFill>
            </a:ln>
          </p:spPr>
        </p:sp>
      </p:grpSp>
      <p:sp>
        <p:nvSpPr>
          <p:cNvPr name="TextBox 25" id="25"/>
          <p:cNvSpPr txBox="true"/>
          <p:nvPr/>
        </p:nvSpPr>
        <p:spPr>
          <a:xfrm rot="0">
            <a:off x="7756177" y="6536680"/>
            <a:ext cx="347662" cy="396479"/>
          </a:xfrm>
          <a:prstGeom prst="rect">
            <a:avLst/>
          </a:prstGeom>
        </p:spPr>
        <p:txBody>
          <a:bodyPr anchor="t" rtlCol="false" tIns="0" lIns="0" bIns="0" rIns="0">
            <a:spAutoFit/>
          </a:bodyPr>
          <a:lstStyle/>
          <a:p>
            <a:pPr algn="ctr">
              <a:lnSpc>
                <a:spcPts val="2687"/>
              </a:lnSpc>
            </a:pPr>
            <a:r>
              <a:rPr lang="en-US" sz="2687">
                <a:solidFill>
                  <a:srgbClr val="E0D6DE"/>
                </a:solidFill>
                <a:latin typeface="Arimo"/>
                <a:ea typeface="Arimo"/>
                <a:cs typeface="Arimo"/>
                <a:sym typeface="Arimo"/>
              </a:rPr>
              <a:t>2</a:t>
            </a:r>
          </a:p>
        </p:txBody>
      </p:sp>
      <p:sp>
        <p:nvSpPr>
          <p:cNvPr name="TextBox 26" id="26"/>
          <p:cNvSpPr txBox="true"/>
          <p:nvPr/>
        </p:nvSpPr>
        <p:spPr>
          <a:xfrm rot="0">
            <a:off x="9088934" y="6506170"/>
            <a:ext cx="3068241" cy="390674"/>
          </a:xfrm>
          <a:prstGeom prst="rect">
            <a:avLst/>
          </a:prstGeom>
        </p:spPr>
        <p:txBody>
          <a:bodyPr anchor="t" rtlCol="false" tIns="0" lIns="0" bIns="0" rIns="0">
            <a:spAutoFit/>
          </a:bodyPr>
          <a:lstStyle/>
          <a:p>
            <a:pPr algn="l">
              <a:lnSpc>
                <a:spcPts val="2812"/>
              </a:lnSpc>
            </a:pPr>
            <a:r>
              <a:rPr lang="en-US" sz="2249">
                <a:solidFill>
                  <a:srgbClr val="E0D6DE"/>
                </a:solidFill>
                <a:latin typeface="Arimo"/>
                <a:ea typeface="Arimo"/>
                <a:cs typeface="Arimo"/>
                <a:sym typeface="Arimo"/>
              </a:rPr>
              <a:t>Monitor Deployment</a:t>
            </a:r>
          </a:p>
        </p:txBody>
      </p:sp>
      <p:sp>
        <p:nvSpPr>
          <p:cNvPr name="TextBox 27" id="27"/>
          <p:cNvSpPr txBox="true"/>
          <p:nvPr/>
        </p:nvSpPr>
        <p:spPr>
          <a:xfrm rot="0">
            <a:off x="9088934" y="6978700"/>
            <a:ext cx="8387804" cy="798611"/>
          </a:xfrm>
          <a:prstGeom prst="rect">
            <a:avLst/>
          </a:prstGeom>
        </p:spPr>
        <p:txBody>
          <a:bodyPr anchor="t" rtlCol="false" tIns="0" lIns="0" bIns="0" rIns="0">
            <a:spAutoFit/>
          </a:bodyPr>
          <a:lstStyle/>
          <a:p>
            <a:pPr algn="l">
              <a:lnSpc>
                <a:spcPts val="2875"/>
              </a:lnSpc>
            </a:pPr>
            <a:r>
              <a:rPr lang="en-US" sz="1812">
                <a:solidFill>
                  <a:srgbClr val="E0D6DE"/>
                </a:solidFill>
                <a:latin typeface="Noto Sans"/>
                <a:ea typeface="Noto Sans"/>
                <a:cs typeface="Noto Sans"/>
                <a:sym typeface="Noto Sans"/>
              </a:rPr>
              <a:t>Implement continuous monitoring to ensure model performance and promptly detect any anomalies or errors.</a:t>
            </a:r>
          </a:p>
        </p:txBody>
      </p:sp>
      <p:grpSp>
        <p:nvGrpSpPr>
          <p:cNvPr name="Group 28" id="28"/>
          <p:cNvGrpSpPr/>
          <p:nvPr/>
        </p:nvGrpSpPr>
        <p:grpSpPr>
          <a:xfrm rot="0">
            <a:off x="8162181" y="8487221"/>
            <a:ext cx="695325" cy="28575"/>
            <a:chOff x="0" y="0"/>
            <a:chExt cx="927100" cy="38100"/>
          </a:xfrm>
        </p:grpSpPr>
        <p:sp>
          <p:nvSpPr>
            <p:cNvPr name="Freeform 29" id="29"/>
            <p:cNvSpPr/>
            <p:nvPr/>
          </p:nvSpPr>
          <p:spPr>
            <a:xfrm flipH="false" flipV="false" rot="0">
              <a:off x="0" y="0"/>
              <a:ext cx="927100" cy="38100"/>
            </a:xfrm>
            <a:custGeom>
              <a:avLst/>
              <a:gdLst/>
              <a:ahLst/>
              <a:cxnLst/>
              <a:rect r="r" b="b" t="t" l="l"/>
              <a:pathLst>
                <a:path h="38100" w="927100">
                  <a:moveTo>
                    <a:pt x="0" y="19050"/>
                  </a:moveTo>
                  <a:cubicBezTo>
                    <a:pt x="0" y="8509"/>
                    <a:pt x="8509" y="0"/>
                    <a:pt x="19050" y="0"/>
                  </a:cubicBezTo>
                  <a:lnTo>
                    <a:pt x="908050" y="0"/>
                  </a:lnTo>
                  <a:cubicBezTo>
                    <a:pt x="918591" y="0"/>
                    <a:pt x="927100" y="8509"/>
                    <a:pt x="927100" y="19050"/>
                  </a:cubicBezTo>
                  <a:cubicBezTo>
                    <a:pt x="927100" y="29591"/>
                    <a:pt x="918591" y="38100"/>
                    <a:pt x="908050" y="38100"/>
                  </a:cubicBezTo>
                  <a:lnTo>
                    <a:pt x="19050" y="38100"/>
                  </a:lnTo>
                  <a:cubicBezTo>
                    <a:pt x="8509" y="38100"/>
                    <a:pt x="0" y="29591"/>
                    <a:pt x="0" y="19050"/>
                  </a:cubicBezTo>
                  <a:close/>
                </a:path>
              </a:pathLst>
            </a:custGeom>
            <a:solidFill>
              <a:srgbClr val="3F3F44"/>
            </a:solidFill>
            <a:ln w="12700">
              <a:solidFill>
                <a:srgbClr val="000000"/>
              </a:solidFill>
            </a:ln>
          </p:spPr>
        </p:sp>
      </p:grpSp>
      <p:grpSp>
        <p:nvGrpSpPr>
          <p:cNvPr name="Group 30" id="30"/>
          <p:cNvGrpSpPr/>
          <p:nvPr/>
        </p:nvGrpSpPr>
        <p:grpSpPr>
          <a:xfrm rot="0">
            <a:off x="7669262" y="8240762"/>
            <a:ext cx="521494" cy="521494"/>
            <a:chOff x="0" y="0"/>
            <a:chExt cx="695325" cy="695325"/>
          </a:xfrm>
        </p:grpSpPr>
        <p:sp>
          <p:nvSpPr>
            <p:cNvPr name="Freeform 31" id="31"/>
            <p:cNvSpPr/>
            <p:nvPr/>
          </p:nvSpPr>
          <p:spPr>
            <a:xfrm flipH="false" flipV="false" rot="0">
              <a:off x="0" y="0"/>
              <a:ext cx="695325" cy="695325"/>
            </a:xfrm>
            <a:custGeom>
              <a:avLst/>
              <a:gdLst/>
              <a:ahLst/>
              <a:cxnLst/>
              <a:rect r="r" b="b" t="t" l="l"/>
              <a:pathLst>
                <a:path h="695325" w="695325">
                  <a:moveTo>
                    <a:pt x="0" y="46355"/>
                  </a:moveTo>
                  <a:cubicBezTo>
                    <a:pt x="0" y="20701"/>
                    <a:pt x="20701" y="0"/>
                    <a:pt x="46355" y="0"/>
                  </a:cubicBezTo>
                  <a:lnTo>
                    <a:pt x="648970" y="0"/>
                  </a:lnTo>
                  <a:cubicBezTo>
                    <a:pt x="674624" y="0"/>
                    <a:pt x="695325" y="20701"/>
                    <a:pt x="695325" y="46355"/>
                  </a:cubicBezTo>
                  <a:lnTo>
                    <a:pt x="695325" y="648970"/>
                  </a:lnTo>
                  <a:cubicBezTo>
                    <a:pt x="695325" y="674624"/>
                    <a:pt x="674624" y="695325"/>
                    <a:pt x="648970" y="695325"/>
                  </a:cubicBezTo>
                  <a:lnTo>
                    <a:pt x="46355" y="695325"/>
                  </a:lnTo>
                  <a:cubicBezTo>
                    <a:pt x="20701" y="695325"/>
                    <a:pt x="0" y="674624"/>
                    <a:pt x="0" y="648970"/>
                  </a:cubicBezTo>
                  <a:close/>
                </a:path>
              </a:pathLst>
            </a:custGeom>
            <a:solidFill>
              <a:srgbClr val="26262B"/>
            </a:solidFill>
            <a:ln w="12700">
              <a:solidFill>
                <a:srgbClr val="000000"/>
              </a:solidFill>
            </a:ln>
          </p:spPr>
        </p:sp>
      </p:grpSp>
      <p:sp>
        <p:nvSpPr>
          <p:cNvPr name="TextBox 32" id="32"/>
          <p:cNvSpPr txBox="true"/>
          <p:nvPr/>
        </p:nvSpPr>
        <p:spPr>
          <a:xfrm rot="0">
            <a:off x="7756177" y="8322320"/>
            <a:ext cx="347662" cy="396479"/>
          </a:xfrm>
          <a:prstGeom prst="rect">
            <a:avLst/>
          </a:prstGeom>
        </p:spPr>
        <p:txBody>
          <a:bodyPr anchor="t" rtlCol="false" tIns="0" lIns="0" bIns="0" rIns="0">
            <a:spAutoFit/>
          </a:bodyPr>
          <a:lstStyle/>
          <a:p>
            <a:pPr algn="ctr">
              <a:lnSpc>
                <a:spcPts val="2687"/>
              </a:lnSpc>
            </a:pPr>
            <a:r>
              <a:rPr lang="en-US" sz="2687">
                <a:solidFill>
                  <a:srgbClr val="E0D6DE"/>
                </a:solidFill>
                <a:latin typeface="Arimo"/>
                <a:ea typeface="Arimo"/>
                <a:cs typeface="Arimo"/>
                <a:sym typeface="Arimo"/>
              </a:rPr>
              <a:t>3</a:t>
            </a:r>
          </a:p>
        </p:txBody>
      </p:sp>
      <p:sp>
        <p:nvSpPr>
          <p:cNvPr name="TextBox 33" id="33"/>
          <p:cNvSpPr txBox="true"/>
          <p:nvPr/>
        </p:nvSpPr>
        <p:spPr>
          <a:xfrm rot="0">
            <a:off x="9088934" y="8291810"/>
            <a:ext cx="2897386" cy="390674"/>
          </a:xfrm>
          <a:prstGeom prst="rect">
            <a:avLst/>
          </a:prstGeom>
        </p:spPr>
        <p:txBody>
          <a:bodyPr anchor="t" rtlCol="false" tIns="0" lIns="0" bIns="0" rIns="0">
            <a:spAutoFit/>
          </a:bodyPr>
          <a:lstStyle/>
          <a:p>
            <a:pPr algn="l">
              <a:lnSpc>
                <a:spcPts val="2812"/>
              </a:lnSpc>
            </a:pPr>
            <a:r>
              <a:rPr lang="en-US" sz="2249">
                <a:solidFill>
                  <a:srgbClr val="E0D6DE"/>
                </a:solidFill>
                <a:latin typeface="Arimo"/>
                <a:ea typeface="Arimo"/>
                <a:cs typeface="Arimo"/>
                <a:sym typeface="Arimo"/>
              </a:rPr>
              <a:t>Generate Reports</a:t>
            </a:r>
          </a:p>
        </p:txBody>
      </p:sp>
      <p:sp>
        <p:nvSpPr>
          <p:cNvPr name="TextBox 34" id="34"/>
          <p:cNvSpPr txBox="true"/>
          <p:nvPr/>
        </p:nvSpPr>
        <p:spPr>
          <a:xfrm rot="0">
            <a:off x="9088934" y="8764340"/>
            <a:ext cx="8387804" cy="798611"/>
          </a:xfrm>
          <a:prstGeom prst="rect">
            <a:avLst/>
          </a:prstGeom>
        </p:spPr>
        <p:txBody>
          <a:bodyPr anchor="t" rtlCol="false" tIns="0" lIns="0" bIns="0" rIns="0">
            <a:spAutoFit/>
          </a:bodyPr>
          <a:lstStyle/>
          <a:p>
            <a:pPr algn="l">
              <a:lnSpc>
                <a:spcPts val="2875"/>
              </a:lnSpc>
            </a:pPr>
            <a:r>
              <a:rPr lang="en-US" sz="1812">
                <a:solidFill>
                  <a:srgbClr val="E0D6DE"/>
                </a:solidFill>
                <a:latin typeface="Noto Sans"/>
                <a:ea typeface="Noto Sans"/>
                <a:cs typeface="Noto Sans"/>
                <a:sym typeface="Noto Sans"/>
              </a:rPr>
              <a:t>Regularly produce statistical reports summarizing the model's ongoing performance and impact.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grpSp>
        <p:nvGrpSpPr>
          <p:cNvPr name="Group 6" id="6"/>
          <p:cNvGrpSpPr>
            <a:grpSpLocks noChangeAspect="true"/>
          </p:cNvGrpSpPr>
          <p:nvPr/>
        </p:nvGrpSpPr>
        <p:grpSpPr>
          <a:xfrm rot="0">
            <a:off x="0" y="0"/>
            <a:ext cx="18288000" cy="3544044"/>
            <a:chOff x="0" y="0"/>
            <a:chExt cx="24384000" cy="4725392"/>
          </a:xfrm>
        </p:grpSpPr>
        <p:sp>
          <p:nvSpPr>
            <p:cNvPr name="Freeform 7" id="7" descr="preencoded.png"/>
            <p:cNvSpPr/>
            <p:nvPr/>
          </p:nvSpPr>
          <p:spPr>
            <a:xfrm flipH="false" flipV="false" rot="0">
              <a:off x="0" y="0"/>
              <a:ext cx="24384000" cy="4725416"/>
            </a:xfrm>
            <a:custGeom>
              <a:avLst/>
              <a:gdLst/>
              <a:ahLst/>
              <a:cxnLst/>
              <a:rect r="r" b="b" t="t" l="l"/>
              <a:pathLst>
                <a:path h="4725416" w="24384000">
                  <a:moveTo>
                    <a:pt x="0" y="0"/>
                  </a:moveTo>
                  <a:lnTo>
                    <a:pt x="24384000" y="0"/>
                  </a:lnTo>
                  <a:lnTo>
                    <a:pt x="24384000" y="4725416"/>
                  </a:lnTo>
                  <a:lnTo>
                    <a:pt x="0" y="4725416"/>
                  </a:lnTo>
                  <a:lnTo>
                    <a:pt x="0" y="0"/>
                  </a:lnTo>
                  <a:close/>
                </a:path>
              </a:pathLst>
            </a:custGeom>
            <a:blipFill>
              <a:blip r:embed="rId4"/>
              <a:stretch>
                <a:fillRect l="-10" t="0" r="-10" b="0"/>
              </a:stretch>
            </a:blipFill>
          </p:spPr>
        </p:sp>
      </p:grpSp>
      <p:sp>
        <p:nvSpPr>
          <p:cNvPr name="TextBox 8" id="8"/>
          <p:cNvSpPr txBox="true"/>
          <p:nvPr/>
        </p:nvSpPr>
        <p:spPr>
          <a:xfrm rot="0">
            <a:off x="992238" y="4810869"/>
            <a:ext cx="11609635" cy="943124"/>
          </a:xfrm>
          <a:prstGeom prst="rect">
            <a:avLst/>
          </a:prstGeom>
        </p:spPr>
        <p:txBody>
          <a:bodyPr anchor="t" rtlCol="false" tIns="0" lIns="0" bIns="0" rIns="0">
            <a:spAutoFit/>
          </a:bodyPr>
          <a:lstStyle/>
          <a:p>
            <a:pPr algn="l">
              <a:lnSpc>
                <a:spcPts val="6937"/>
              </a:lnSpc>
            </a:pPr>
            <a:r>
              <a:rPr lang="en-US" sz="5562">
                <a:solidFill>
                  <a:srgbClr val="97B8FF"/>
                </a:solidFill>
                <a:latin typeface="Arimo"/>
                <a:ea typeface="Arimo"/>
                <a:cs typeface="Arimo"/>
                <a:sym typeface="Arimo"/>
              </a:rPr>
              <a:t>The Challenge: Timely Diagnosis</a:t>
            </a:r>
          </a:p>
        </p:txBody>
      </p:sp>
      <p:grpSp>
        <p:nvGrpSpPr>
          <p:cNvPr name="Group 9" id="9"/>
          <p:cNvGrpSpPr/>
          <p:nvPr/>
        </p:nvGrpSpPr>
        <p:grpSpPr>
          <a:xfrm rot="0">
            <a:off x="973188" y="6160145"/>
            <a:ext cx="5283547" cy="2821930"/>
            <a:chOff x="0" y="0"/>
            <a:chExt cx="7044730" cy="3762573"/>
          </a:xfrm>
        </p:grpSpPr>
        <p:sp>
          <p:nvSpPr>
            <p:cNvPr name="Freeform 10" id="10"/>
            <p:cNvSpPr/>
            <p:nvPr/>
          </p:nvSpPr>
          <p:spPr>
            <a:xfrm flipH="false" flipV="false" rot="0">
              <a:off x="25400" y="25400"/>
              <a:ext cx="6993890" cy="3711829"/>
            </a:xfrm>
            <a:custGeom>
              <a:avLst/>
              <a:gdLst/>
              <a:ahLst/>
              <a:cxnLst/>
              <a:rect r="r" b="b" t="t" l="l"/>
              <a:pathLst>
                <a:path h="3711829" w="6993890">
                  <a:moveTo>
                    <a:pt x="0" y="243840"/>
                  </a:moveTo>
                  <a:cubicBezTo>
                    <a:pt x="0" y="109220"/>
                    <a:pt x="109855" y="0"/>
                    <a:pt x="245364" y="0"/>
                  </a:cubicBezTo>
                  <a:lnTo>
                    <a:pt x="6748526" y="0"/>
                  </a:lnTo>
                  <a:cubicBezTo>
                    <a:pt x="6884035" y="0"/>
                    <a:pt x="6993890" y="109220"/>
                    <a:pt x="6993890" y="243840"/>
                  </a:cubicBezTo>
                  <a:lnTo>
                    <a:pt x="6993890" y="3467989"/>
                  </a:lnTo>
                  <a:cubicBezTo>
                    <a:pt x="6993890" y="3602609"/>
                    <a:pt x="6884035" y="3711829"/>
                    <a:pt x="6748526" y="3711829"/>
                  </a:cubicBezTo>
                  <a:lnTo>
                    <a:pt x="245364" y="3711829"/>
                  </a:lnTo>
                  <a:cubicBezTo>
                    <a:pt x="109855" y="3711829"/>
                    <a:pt x="0" y="3602609"/>
                    <a:pt x="0" y="3467989"/>
                  </a:cubicBezTo>
                  <a:close/>
                </a:path>
              </a:pathLst>
            </a:custGeom>
            <a:solidFill>
              <a:srgbClr val="07070C"/>
            </a:solidFill>
            <a:ln w="12700">
              <a:solidFill>
                <a:srgbClr val="000000"/>
              </a:solidFill>
            </a:ln>
          </p:spPr>
        </p:sp>
        <p:sp>
          <p:nvSpPr>
            <p:cNvPr name="Freeform 11" id="11"/>
            <p:cNvSpPr/>
            <p:nvPr/>
          </p:nvSpPr>
          <p:spPr>
            <a:xfrm flipH="false" flipV="false" rot="0">
              <a:off x="0" y="0"/>
              <a:ext cx="7044690" cy="3762629"/>
            </a:xfrm>
            <a:custGeom>
              <a:avLst/>
              <a:gdLst/>
              <a:ahLst/>
              <a:cxnLst/>
              <a:rect r="r" b="b" t="t" l="l"/>
              <a:pathLst>
                <a:path h="3762629" w="7044690">
                  <a:moveTo>
                    <a:pt x="0" y="269240"/>
                  </a:moveTo>
                  <a:cubicBezTo>
                    <a:pt x="0" y="120396"/>
                    <a:pt x="121412" y="0"/>
                    <a:pt x="270764" y="0"/>
                  </a:cubicBezTo>
                  <a:lnTo>
                    <a:pt x="6773926" y="0"/>
                  </a:lnTo>
                  <a:lnTo>
                    <a:pt x="6773926" y="25400"/>
                  </a:lnTo>
                  <a:lnTo>
                    <a:pt x="6773926" y="0"/>
                  </a:lnTo>
                  <a:cubicBezTo>
                    <a:pt x="6923278" y="0"/>
                    <a:pt x="7044690" y="120396"/>
                    <a:pt x="7044690" y="269240"/>
                  </a:cubicBezTo>
                  <a:lnTo>
                    <a:pt x="7019290" y="269240"/>
                  </a:lnTo>
                  <a:lnTo>
                    <a:pt x="7044690" y="269240"/>
                  </a:lnTo>
                  <a:lnTo>
                    <a:pt x="7044690" y="3493389"/>
                  </a:lnTo>
                  <a:lnTo>
                    <a:pt x="7019290" y="3493389"/>
                  </a:lnTo>
                  <a:lnTo>
                    <a:pt x="7044690" y="3493389"/>
                  </a:lnTo>
                  <a:cubicBezTo>
                    <a:pt x="7044690" y="3642233"/>
                    <a:pt x="6923278" y="3762629"/>
                    <a:pt x="6773926" y="3762629"/>
                  </a:cubicBezTo>
                  <a:lnTo>
                    <a:pt x="6773926" y="3737229"/>
                  </a:lnTo>
                  <a:lnTo>
                    <a:pt x="6773926" y="3762629"/>
                  </a:lnTo>
                  <a:lnTo>
                    <a:pt x="270764" y="3762629"/>
                  </a:lnTo>
                  <a:lnTo>
                    <a:pt x="270764" y="3737229"/>
                  </a:lnTo>
                  <a:lnTo>
                    <a:pt x="270764" y="3762629"/>
                  </a:lnTo>
                  <a:cubicBezTo>
                    <a:pt x="121412" y="3762629"/>
                    <a:pt x="0" y="3642233"/>
                    <a:pt x="0" y="3493389"/>
                  </a:cubicBezTo>
                  <a:lnTo>
                    <a:pt x="0" y="269240"/>
                  </a:lnTo>
                  <a:lnTo>
                    <a:pt x="25400" y="269240"/>
                  </a:lnTo>
                  <a:lnTo>
                    <a:pt x="0" y="269240"/>
                  </a:lnTo>
                  <a:moveTo>
                    <a:pt x="50800" y="269240"/>
                  </a:moveTo>
                  <a:lnTo>
                    <a:pt x="50800" y="3493389"/>
                  </a:lnTo>
                  <a:lnTo>
                    <a:pt x="25400" y="3493389"/>
                  </a:lnTo>
                  <a:lnTo>
                    <a:pt x="50800" y="3493389"/>
                  </a:lnTo>
                  <a:cubicBezTo>
                    <a:pt x="50800" y="3613912"/>
                    <a:pt x="149098" y="3711829"/>
                    <a:pt x="270764" y="3711829"/>
                  </a:cubicBezTo>
                  <a:lnTo>
                    <a:pt x="6773926" y="3711829"/>
                  </a:lnTo>
                  <a:cubicBezTo>
                    <a:pt x="6895592" y="3711829"/>
                    <a:pt x="6993890" y="3613912"/>
                    <a:pt x="6993890" y="3493389"/>
                  </a:cubicBezTo>
                  <a:lnTo>
                    <a:pt x="6993890" y="269240"/>
                  </a:lnTo>
                  <a:cubicBezTo>
                    <a:pt x="6993890" y="148717"/>
                    <a:pt x="6895592" y="50800"/>
                    <a:pt x="6773926" y="50800"/>
                  </a:cubicBezTo>
                  <a:lnTo>
                    <a:pt x="270764" y="50800"/>
                  </a:lnTo>
                  <a:lnTo>
                    <a:pt x="270764" y="25400"/>
                  </a:lnTo>
                  <a:lnTo>
                    <a:pt x="270764" y="50800"/>
                  </a:lnTo>
                  <a:cubicBezTo>
                    <a:pt x="149098" y="50800"/>
                    <a:pt x="50800" y="148717"/>
                    <a:pt x="50800" y="269240"/>
                  </a:cubicBezTo>
                  <a:close/>
                </a:path>
              </a:pathLst>
            </a:custGeom>
            <a:solidFill>
              <a:srgbClr val="3F3F44"/>
            </a:solidFill>
            <a:ln w="12700">
              <a:solidFill>
                <a:srgbClr val="000000"/>
              </a:solidFill>
            </a:ln>
          </p:spPr>
        </p:sp>
      </p:grpSp>
      <p:grpSp>
        <p:nvGrpSpPr>
          <p:cNvPr name="Group 12" id="12"/>
          <p:cNvGrpSpPr>
            <a:grpSpLocks noChangeAspect="true"/>
          </p:cNvGrpSpPr>
          <p:nvPr/>
        </p:nvGrpSpPr>
        <p:grpSpPr>
          <a:xfrm rot="0">
            <a:off x="954138" y="6179195"/>
            <a:ext cx="152400" cy="2783830"/>
            <a:chOff x="0" y="0"/>
            <a:chExt cx="203200" cy="3711773"/>
          </a:xfrm>
        </p:grpSpPr>
        <p:sp>
          <p:nvSpPr>
            <p:cNvPr name="Freeform 13" id="13" descr="preencoded.png"/>
            <p:cNvSpPr/>
            <p:nvPr/>
          </p:nvSpPr>
          <p:spPr>
            <a:xfrm flipH="false" flipV="false" rot="0">
              <a:off x="0" y="0"/>
              <a:ext cx="203200" cy="3711829"/>
            </a:xfrm>
            <a:custGeom>
              <a:avLst/>
              <a:gdLst/>
              <a:ahLst/>
              <a:cxnLst/>
              <a:rect r="r" b="b" t="t" l="l"/>
              <a:pathLst>
                <a:path h="3711829" w="203200">
                  <a:moveTo>
                    <a:pt x="0" y="0"/>
                  </a:moveTo>
                  <a:lnTo>
                    <a:pt x="203200" y="0"/>
                  </a:lnTo>
                  <a:lnTo>
                    <a:pt x="203200" y="3711829"/>
                  </a:lnTo>
                  <a:lnTo>
                    <a:pt x="0" y="3711829"/>
                  </a:lnTo>
                  <a:lnTo>
                    <a:pt x="0" y="0"/>
                  </a:lnTo>
                  <a:close/>
                </a:path>
              </a:pathLst>
            </a:custGeom>
            <a:blipFill>
              <a:blip r:embed="rId5"/>
              <a:stretch>
                <a:fillRect l="-45" t="0" r="-45" b="1"/>
              </a:stretch>
            </a:blipFill>
          </p:spPr>
        </p:sp>
      </p:grpSp>
      <p:sp>
        <p:nvSpPr>
          <p:cNvPr name="TextBox 14" id="14"/>
          <p:cNvSpPr txBox="true"/>
          <p:nvPr/>
        </p:nvSpPr>
        <p:spPr>
          <a:xfrm rot="0">
            <a:off x="1428155" y="6462712"/>
            <a:ext cx="4487912" cy="1101329"/>
          </a:xfrm>
          <a:prstGeom prst="rect">
            <a:avLst/>
          </a:prstGeom>
        </p:spPr>
        <p:txBody>
          <a:bodyPr anchor="t" rtlCol="false" tIns="0" lIns="0" bIns="0" rIns="0">
            <a:spAutoFit/>
          </a:bodyPr>
          <a:lstStyle/>
          <a:p>
            <a:pPr algn="l">
              <a:lnSpc>
                <a:spcPts val="4125"/>
              </a:lnSpc>
            </a:pPr>
            <a:r>
              <a:rPr lang="en-US" sz="3312">
                <a:solidFill>
                  <a:srgbClr val="E0D6DE"/>
                </a:solidFill>
                <a:latin typeface="Arimo"/>
                <a:ea typeface="Arimo"/>
                <a:cs typeface="Arimo"/>
                <a:sym typeface="Arimo"/>
              </a:rPr>
              <a:t>Traditional Diagnosis</a:t>
            </a:r>
          </a:p>
        </p:txBody>
      </p:sp>
      <p:sp>
        <p:nvSpPr>
          <p:cNvPr name="TextBox 15" id="15"/>
          <p:cNvSpPr txBox="true"/>
          <p:nvPr/>
        </p:nvSpPr>
        <p:spPr>
          <a:xfrm rot="0">
            <a:off x="1428155" y="7648426"/>
            <a:ext cx="4487912" cy="992981"/>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Patients must visit diagnostic centers for tests.</a:t>
            </a:r>
          </a:p>
        </p:txBody>
      </p:sp>
      <p:grpSp>
        <p:nvGrpSpPr>
          <p:cNvPr name="Group 16" id="16"/>
          <p:cNvGrpSpPr/>
          <p:nvPr/>
        </p:nvGrpSpPr>
        <p:grpSpPr>
          <a:xfrm rot="0">
            <a:off x="6502152" y="6160145"/>
            <a:ext cx="5283547" cy="2821930"/>
            <a:chOff x="0" y="0"/>
            <a:chExt cx="7044730" cy="3762573"/>
          </a:xfrm>
        </p:grpSpPr>
        <p:sp>
          <p:nvSpPr>
            <p:cNvPr name="Freeform 17" id="17"/>
            <p:cNvSpPr/>
            <p:nvPr/>
          </p:nvSpPr>
          <p:spPr>
            <a:xfrm flipH="false" flipV="false" rot="0">
              <a:off x="25400" y="25400"/>
              <a:ext cx="6993890" cy="3711829"/>
            </a:xfrm>
            <a:custGeom>
              <a:avLst/>
              <a:gdLst/>
              <a:ahLst/>
              <a:cxnLst/>
              <a:rect r="r" b="b" t="t" l="l"/>
              <a:pathLst>
                <a:path h="3711829" w="6993890">
                  <a:moveTo>
                    <a:pt x="0" y="243840"/>
                  </a:moveTo>
                  <a:cubicBezTo>
                    <a:pt x="0" y="109220"/>
                    <a:pt x="109855" y="0"/>
                    <a:pt x="245364" y="0"/>
                  </a:cubicBezTo>
                  <a:lnTo>
                    <a:pt x="6748526" y="0"/>
                  </a:lnTo>
                  <a:cubicBezTo>
                    <a:pt x="6884035" y="0"/>
                    <a:pt x="6993890" y="109220"/>
                    <a:pt x="6993890" y="243840"/>
                  </a:cubicBezTo>
                  <a:lnTo>
                    <a:pt x="6993890" y="3467989"/>
                  </a:lnTo>
                  <a:cubicBezTo>
                    <a:pt x="6993890" y="3602609"/>
                    <a:pt x="6884035" y="3711829"/>
                    <a:pt x="6748526" y="3711829"/>
                  </a:cubicBezTo>
                  <a:lnTo>
                    <a:pt x="245364" y="3711829"/>
                  </a:lnTo>
                  <a:cubicBezTo>
                    <a:pt x="109855" y="3711829"/>
                    <a:pt x="0" y="3602609"/>
                    <a:pt x="0" y="3467989"/>
                  </a:cubicBezTo>
                  <a:close/>
                </a:path>
              </a:pathLst>
            </a:custGeom>
            <a:solidFill>
              <a:srgbClr val="07070C"/>
            </a:solidFill>
            <a:ln w="12700">
              <a:solidFill>
                <a:srgbClr val="000000"/>
              </a:solidFill>
            </a:ln>
          </p:spPr>
        </p:sp>
        <p:sp>
          <p:nvSpPr>
            <p:cNvPr name="Freeform 18" id="18"/>
            <p:cNvSpPr/>
            <p:nvPr/>
          </p:nvSpPr>
          <p:spPr>
            <a:xfrm flipH="false" flipV="false" rot="0">
              <a:off x="0" y="0"/>
              <a:ext cx="7044690" cy="3762629"/>
            </a:xfrm>
            <a:custGeom>
              <a:avLst/>
              <a:gdLst/>
              <a:ahLst/>
              <a:cxnLst/>
              <a:rect r="r" b="b" t="t" l="l"/>
              <a:pathLst>
                <a:path h="3762629" w="7044690">
                  <a:moveTo>
                    <a:pt x="0" y="269240"/>
                  </a:moveTo>
                  <a:cubicBezTo>
                    <a:pt x="0" y="120396"/>
                    <a:pt x="121412" y="0"/>
                    <a:pt x="270764" y="0"/>
                  </a:cubicBezTo>
                  <a:lnTo>
                    <a:pt x="6773926" y="0"/>
                  </a:lnTo>
                  <a:lnTo>
                    <a:pt x="6773926" y="25400"/>
                  </a:lnTo>
                  <a:lnTo>
                    <a:pt x="6773926" y="0"/>
                  </a:lnTo>
                  <a:cubicBezTo>
                    <a:pt x="6923278" y="0"/>
                    <a:pt x="7044690" y="120396"/>
                    <a:pt x="7044690" y="269240"/>
                  </a:cubicBezTo>
                  <a:lnTo>
                    <a:pt x="7019290" y="269240"/>
                  </a:lnTo>
                  <a:lnTo>
                    <a:pt x="7044690" y="269240"/>
                  </a:lnTo>
                  <a:lnTo>
                    <a:pt x="7044690" y="3493389"/>
                  </a:lnTo>
                  <a:lnTo>
                    <a:pt x="7019290" y="3493389"/>
                  </a:lnTo>
                  <a:lnTo>
                    <a:pt x="7044690" y="3493389"/>
                  </a:lnTo>
                  <a:cubicBezTo>
                    <a:pt x="7044690" y="3642233"/>
                    <a:pt x="6923278" y="3762629"/>
                    <a:pt x="6773926" y="3762629"/>
                  </a:cubicBezTo>
                  <a:lnTo>
                    <a:pt x="6773926" y="3737229"/>
                  </a:lnTo>
                  <a:lnTo>
                    <a:pt x="6773926" y="3762629"/>
                  </a:lnTo>
                  <a:lnTo>
                    <a:pt x="270764" y="3762629"/>
                  </a:lnTo>
                  <a:lnTo>
                    <a:pt x="270764" y="3737229"/>
                  </a:lnTo>
                  <a:lnTo>
                    <a:pt x="270764" y="3762629"/>
                  </a:lnTo>
                  <a:cubicBezTo>
                    <a:pt x="121412" y="3762629"/>
                    <a:pt x="0" y="3642233"/>
                    <a:pt x="0" y="3493389"/>
                  </a:cubicBezTo>
                  <a:lnTo>
                    <a:pt x="0" y="269240"/>
                  </a:lnTo>
                  <a:lnTo>
                    <a:pt x="25400" y="269240"/>
                  </a:lnTo>
                  <a:lnTo>
                    <a:pt x="0" y="269240"/>
                  </a:lnTo>
                  <a:moveTo>
                    <a:pt x="50800" y="269240"/>
                  </a:moveTo>
                  <a:lnTo>
                    <a:pt x="50800" y="3493389"/>
                  </a:lnTo>
                  <a:lnTo>
                    <a:pt x="25400" y="3493389"/>
                  </a:lnTo>
                  <a:lnTo>
                    <a:pt x="50800" y="3493389"/>
                  </a:lnTo>
                  <a:cubicBezTo>
                    <a:pt x="50800" y="3613912"/>
                    <a:pt x="149098" y="3711829"/>
                    <a:pt x="270764" y="3711829"/>
                  </a:cubicBezTo>
                  <a:lnTo>
                    <a:pt x="6773926" y="3711829"/>
                  </a:lnTo>
                  <a:cubicBezTo>
                    <a:pt x="6895592" y="3711829"/>
                    <a:pt x="6993890" y="3613912"/>
                    <a:pt x="6993890" y="3493389"/>
                  </a:cubicBezTo>
                  <a:lnTo>
                    <a:pt x="6993890" y="269240"/>
                  </a:lnTo>
                  <a:cubicBezTo>
                    <a:pt x="6993890" y="148717"/>
                    <a:pt x="6895592" y="50800"/>
                    <a:pt x="6773926" y="50800"/>
                  </a:cubicBezTo>
                  <a:lnTo>
                    <a:pt x="270764" y="50800"/>
                  </a:lnTo>
                  <a:lnTo>
                    <a:pt x="270764" y="25400"/>
                  </a:lnTo>
                  <a:lnTo>
                    <a:pt x="270764" y="50800"/>
                  </a:lnTo>
                  <a:cubicBezTo>
                    <a:pt x="149098" y="50800"/>
                    <a:pt x="50800" y="148717"/>
                    <a:pt x="50800" y="269240"/>
                  </a:cubicBezTo>
                  <a:close/>
                </a:path>
              </a:pathLst>
            </a:custGeom>
            <a:solidFill>
              <a:srgbClr val="3F3F44"/>
            </a:solidFill>
            <a:ln w="12700">
              <a:solidFill>
                <a:srgbClr val="000000"/>
              </a:solidFill>
            </a:ln>
          </p:spPr>
        </p:sp>
      </p:grpSp>
      <p:grpSp>
        <p:nvGrpSpPr>
          <p:cNvPr name="Group 19" id="19"/>
          <p:cNvGrpSpPr>
            <a:grpSpLocks noChangeAspect="true"/>
          </p:cNvGrpSpPr>
          <p:nvPr/>
        </p:nvGrpSpPr>
        <p:grpSpPr>
          <a:xfrm rot="0">
            <a:off x="6483102" y="6179195"/>
            <a:ext cx="152400" cy="2783830"/>
            <a:chOff x="0" y="0"/>
            <a:chExt cx="203200" cy="3711773"/>
          </a:xfrm>
        </p:grpSpPr>
        <p:sp>
          <p:nvSpPr>
            <p:cNvPr name="Freeform 20" id="20" descr="preencoded.png"/>
            <p:cNvSpPr/>
            <p:nvPr/>
          </p:nvSpPr>
          <p:spPr>
            <a:xfrm flipH="false" flipV="false" rot="0">
              <a:off x="0" y="0"/>
              <a:ext cx="203200" cy="3711829"/>
            </a:xfrm>
            <a:custGeom>
              <a:avLst/>
              <a:gdLst/>
              <a:ahLst/>
              <a:cxnLst/>
              <a:rect r="r" b="b" t="t" l="l"/>
              <a:pathLst>
                <a:path h="3711829" w="203200">
                  <a:moveTo>
                    <a:pt x="0" y="0"/>
                  </a:moveTo>
                  <a:lnTo>
                    <a:pt x="203200" y="0"/>
                  </a:lnTo>
                  <a:lnTo>
                    <a:pt x="203200" y="3711829"/>
                  </a:lnTo>
                  <a:lnTo>
                    <a:pt x="0" y="3711829"/>
                  </a:lnTo>
                  <a:lnTo>
                    <a:pt x="0" y="0"/>
                  </a:lnTo>
                  <a:close/>
                </a:path>
              </a:pathLst>
            </a:custGeom>
            <a:blipFill>
              <a:blip r:embed="rId5"/>
              <a:stretch>
                <a:fillRect l="-45" t="0" r="-45" b="1"/>
              </a:stretch>
            </a:blipFill>
          </p:spPr>
        </p:sp>
      </p:grpSp>
      <p:sp>
        <p:nvSpPr>
          <p:cNvPr name="TextBox 21" id="21"/>
          <p:cNvSpPr txBox="true"/>
          <p:nvPr/>
        </p:nvSpPr>
        <p:spPr>
          <a:xfrm rot="0">
            <a:off x="6957120" y="6462712"/>
            <a:ext cx="4252912" cy="569714"/>
          </a:xfrm>
          <a:prstGeom prst="rect">
            <a:avLst/>
          </a:prstGeom>
        </p:spPr>
        <p:txBody>
          <a:bodyPr anchor="t" rtlCol="false" tIns="0" lIns="0" bIns="0" rIns="0">
            <a:spAutoFit/>
          </a:bodyPr>
          <a:lstStyle/>
          <a:p>
            <a:pPr algn="l">
              <a:lnSpc>
                <a:spcPts val="4125"/>
              </a:lnSpc>
            </a:pPr>
            <a:r>
              <a:rPr lang="en-US" sz="3312">
                <a:solidFill>
                  <a:srgbClr val="E0D6DE"/>
                </a:solidFill>
                <a:latin typeface="Arimo"/>
                <a:ea typeface="Arimo"/>
                <a:cs typeface="Arimo"/>
                <a:sym typeface="Arimo"/>
              </a:rPr>
              <a:t>Long Wait Times</a:t>
            </a:r>
          </a:p>
        </p:txBody>
      </p:sp>
      <p:sp>
        <p:nvSpPr>
          <p:cNvPr name="TextBox 22" id="22"/>
          <p:cNvSpPr txBox="true"/>
          <p:nvPr/>
        </p:nvSpPr>
        <p:spPr>
          <a:xfrm rot="0">
            <a:off x="6957120" y="7116813"/>
            <a:ext cx="4487912" cy="992981"/>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Reports often take a day or more, delaying critical information.</a:t>
            </a:r>
          </a:p>
        </p:txBody>
      </p:sp>
      <p:grpSp>
        <p:nvGrpSpPr>
          <p:cNvPr name="Group 23" id="23"/>
          <p:cNvGrpSpPr/>
          <p:nvPr/>
        </p:nvGrpSpPr>
        <p:grpSpPr>
          <a:xfrm rot="0">
            <a:off x="12031116" y="6160145"/>
            <a:ext cx="5283547" cy="2821930"/>
            <a:chOff x="0" y="0"/>
            <a:chExt cx="7044730" cy="3762573"/>
          </a:xfrm>
        </p:grpSpPr>
        <p:sp>
          <p:nvSpPr>
            <p:cNvPr name="Freeform 24" id="24"/>
            <p:cNvSpPr/>
            <p:nvPr/>
          </p:nvSpPr>
          <p:spPr>
            <a:xfrm flipH="false" flipV="false" rot="0">
              <a:off x="25400" y="25400"/>
              <a:ext cx="6993890" cy="3711829"/>
            </a:xfrm>
            <a:custGeom>
              <a:avLst/>
              <a:gdLst/>
              <a:ahLst/>
              <a:cxnLst/>
              <a:rect r="r" b="b" t="t" l="l"/>
              <a:pathLst>
                <a:path h="3711829" w="6993890">
                  <a:moveTo>
                    <a:pt x="0" y="243840"/>
                  </a:moveTo>
                  <a:cubicBezTo>
                    <a:pt x="0" y="109220"/>
                    <a:pt x="109855" y="0"/>
                    <a:pt x="245364" y="0"/>
                  </a:cubicBezTo>
                  <a:lnTo>
                    <a:pt x="6748526" y="0"/>
                  </a:lnTo>
                  <a:cubicBezTo>
                    <a:pt x="6884035" y="0"/>
                    <a:pt x="6993890" y="109220"/>
                    <a:pt x="6993890" y="243840"/>
                  </a:cubicBezTo>
                  <a:lnTo>
                    <a:pt x="6993890" y="3467989"/>
                  </a:lnTo>
                  <a:cubicBezTo>
                    <a:pt x="6993890" y="3602609"/>
                    <a:pt x="6884035" y="3711829"/>
                    <a:pt x="6748526" y="3711829"/>
                  </a:cubicBezTo>
                  <a:lnTo>
                    <a:pt x="245364" y="3711829"/>
                  </a:lnTo>
                  <a:cubicBezTo>
                    <a:pt x="109855" y="3711829"/>
                    <a:pt x="0" y="3602609"/>
                    <a:pt x="0" y="3467989"/>
                  </a:cubicBezTo>
                  <a:close/>
                </a:path>
              </a:pathLst>
            </a:custGeom>
            <a:solidFill>
              <a:srgbClr val="07070C"/>
            </a:solidFill>
            <a:ln w="12700">
              <a:solidFill>
                <a:srgbClr val="000000"/>
              </a:solidFill>
            </a:ln>
          </p:spPr>
        </p:sp>
        <p:sp>
          <p:nvSpPr>
            <p:cNvPr name="Freeform 25" id="25"/>
            <p:cNvSpPr/>
            <p:nvPr/>
          </p:nvSpPr>
          <p:spPr>
            <a:xfrm flipH="false" flipV="false" rot="0">
              <a:off x="0" y="0"/>
              <a:ext cx="7044690" cy="3762629"/>
            </a:xfrm>
            <a:custGeom>
              <a:avLst/>
              <a:gdLst/>
              <a:ahLst/>
              <a:cxnLst/>
              <a:rect r="r" b="b" t="t" l="l"/>
              <a:pathLst>
                <a:path h="3762629" w="7044690">
                  <a:moveTo>
                    <a:pt x="0" y="269240"/>
                  </a:moveTo>
                  <a:cubicBezTo>
                    <a:pt x="0" y="120396"/>
                    <a:pt x="121412" y="0"/>
                    <a:pt x="270764" y="0"/>
                  </a:cubicBezTo>
                  <a:lnTo>
                    <a:pt x="6773926" y="0"/>
                  </a:lnTo>
                  <a:lnTo>
                    <a:pt x="6773926" y="25400"/>
                  </a:lnTo>
                  <a:lnTo>
                    <a:pt x="6773926" y="0"/>
                  </a:lnTo>
                  <a:cubicBezTo>
                    <a:pt x="6923278" y="0"/>
                    <a:pt x="7044690" y="120396"/>
                    <a:pt x="7044690" y="269240"/>
                  </a:cubicBezTo>
                  <a:lnTo>
                    <a:pt x="7019290" y="269240"/>
                  </a:lnTo>
                  <a:lnTo>
                    <a:pt x="7044690" y="269240"/>
                  </a:lnTo>
                  <a:lnTo>
                    <a:pt x="7044690" y="3493389"/>
                  </a:lnTo>
                  <a:lnTo>
                    <a:pt x="7019290" y="3493389"/>
                  </a:lnTo>
                  <a:lnTo>
                    <a:pt x="7044690" y="3493389"/>
                  </a:lnTo>
                  <a:cubicBezTo>
                    <a:pt x="7044690" y="3642233"/>
                    <a:pt x="6923278" y="3762629"/>
                    <a:pt x="6773926" y="3762629"/>
                  </a:cubicBezTo>
                  <a:lnTo>
                    <a:pt x="6773926" y="3737229"/>
                  </a:lnTo>
                  <a:lnTo>
                    <a:pt x="6773926" y="3762629"/>
                  </a:lnTo>
                  <a:lnTo>
                    <a:pt x="270764" y="3762629"/>
                  </a:lnTo>
                  <a:lnTo>
                    <a:pt x="270764" y="3737229"/>
                  </a:lnTo>
                  <a:lnTo>
                    <a:pt x="270764" y="3762629"/>
                  </a:lnTo>
                  <a:cubicBezTo>
                    <a:pt x="121412" y="3762629"/>
                    <a:pt x="0" y="3642233"/>
                    <a:pt x="0" y="3493389"/>
                  </a:cubicBezTo>
                  <a:lnTo>
                    <a:pt x="0" y="269240"/>
                  </a:lnTo>
                  <a:lnTo>
                    <a:pt x="25400" y="269240"/>
                  </a:lnTo>
                  <a:lnTo>
                    <a:pt x="0" y="269240"/>
                  </a:lnTo>
                  <a:moveTo>
                    <a:pt x="50800" y="269240"/>
                  </a:moveTo>
                  <a:lnTo>
                    <a:pt x="50800" y="3493389"/>
                  </a:lnTo>
                  <a:lnTo>
                    <a:pt x="25400" y="3493389"/>
                  </a:lnTo>
                  <a:lnTo>
                    <a:pt x="50800" y="3493389"/>
                  </a:lnTo>
                  <a:cubicBezTo>
                    <a:pt x="50800" y="3613912"/>
                    <a:pt x="149098" y="3711829"/>
                    <a:pt x="270764" y="3711829"/>
                  </a:cubicBezTo>
                  <a:lnTo>
                    <a:pt x="6773926" y="3711829"/>
                  </a:lnTo>
                  <a:cubicBezTo>
                    <a:pt x="6895592" y="3711829"/>
                    <a:pt x="6993890" y="3613912"/>
                    <a:pt x="6993890" y="3493389"/>
                  </a:cubicBezTo>
                  <a:lnTo>
                    <a:pt x="6993890" y="269240"/>
                  </a:lnTo>
                  <a:cubicBezTo>
                    <a:pt x="6993890" y="148717"/>
                    <a:pt x="6895592" y="50800"/>
                    <a:pt x="6773926" y="50800"/>
                  </a:cubicBezTo>
                  <a:lnTo>
                    <a:pt x="270764" y="50800"/>
                  </a:lnTo>
                  <a:lnTo>
                    <a:pt x="270764" y="25400"/>
                  </a:lnTo>
                  <a:lnTo>
                    <a:pt x="270764" y="50800"/>
                  </a:lnTo>
                  <a:cubicBezTo>
                    <a:pt x="149098" y="50800"/>
                    <a:pt x="50800" y="148717"/>
                    <a:pt x="50800" y="269240"/>
                  </a:cubicBezTo>
                  <a:close/>
                </a:path>
              </a:pathLst>
            </a:custGeom>
            <a:solidFill>
              <a:srgbClr val="3F3F44"/>
            </a:solidFill>
            <a:ln w="12700">
              <a:solidFill>
                <a:srgbClr val="000000"/>
              </a:solidFill>
            </a:ln>
          </p:spPr>
        </p:sp>
      </p:grpSp>
      <p:grpSp>
        <p:nvGrpSpPr>
          <p:cNvPr name="Group 26" id="26"/>
          <p:cNvGrpSpPr>
            <a:grpSpLocks noChangeAspect="true"/>
          </p:cNvGrpSpPr>
          <p:nvPr/>
        </p:nvGrpSpPr>
        <p:grpSpPr>
          <a:xfrm rot="0">
            <a:off x="12012066" y="6179195"/>
            <a:ext cx="152400" cy="2783830"/>
            <a:chOff x="0" y="0"/>
            <a:chExt cx="203200" cy="3711773"/>
          </a:xfrm>
        </p:grpSpPr>
        <p:sp>
          <p:nvSpPr>
            <p:cNvPr name="Freeform 27" id="27" descr="preencoded.png"/>
            <p:cNvSpPr/>
            <p:nvPr/>
          </p:nvSpPr>
          <p:spPr>
            <a:xfrm flipH="false" flipV="false" rot="0">
              <a:off x="0" y="0"/>
              <a:ext cx="203200" cy="3711829"/>
            </a:xfrm>
            <a:custGeom>
              <a:avLst/>
              <a:gdLst/>
              <a:ahLst/>
              <a:cxnLst/>
              <a:rect r="r" b="b" t="t" l="l"/>
              <a:pathLst>
                <a:path h="3711829" w="203200">
                  <a:moveTo>
                    <a:pt x="0" y="0"/>
                  </a:moveTo>
                  <a:lnTo>
                    <a:pt x="203200" y="0"/>
                  </a:lnTo>
                  <a:lnTo>
                    <a:pt x="203200" y="3711829"/>
                  </a:lnTo>
                  <a:lnTo>
                    <a:pt x="0" y="3711829"/>
                  </a:lnTo>
                  <a:lnTo>
                    <a:pt x="0" y="0"/>
                  </a:lnTo>
                  <a:close/>
                </a:path>
              </a:pathLst>
            </a:custGeom>
            <a:blipFill>
              <a:blip r:embed="rId5"/>
              <a:stretch>
                <a:fillRect l="-45" t="0" r="-45" b="1"/>
              </a:stretch>
            </a:blipFill>
          </p:spPr>
        </p:sp>
      </p:grpSp>
      <p:sp>
        <p:nvSpPr>
          <p:cNvPr name="TextBox 28" id="28"/>
          <p:cNvSpPr txBox="true"/>
          <p:nvPr/>
        </p:nvSpPr>
        <p:spPr>
          <a:xfrm rot="0">
            <a:off x="12486085" y="6462712"/>
            <a:ext cx="4420046" cy="569714"/>
          </a:xfrm>
          <a:prstGeom prst="rect">
            <a:avLst/>
          </a:prstGeom>
        </p:spPr>
        <p:txBody>
          <a:bodyPr anchor="t" rtlCol="false" tIns="0" lIns="0" bIns="0" rIns="0">
            <a:spAutoFit/>
          </a:bodyPr>
          <a:lstStyle/>
          <a:p>
            <a:pPr algn="l">
              <a:lnSpc>
                <a:spcPts val="4125"/>
              </a:lnSpc>
            </a:pPr>
            <a:r>
              <a:rPr lang="en-US" sz="3312">
                <a:solidFill>
                  <a:srgbClr val="E0D6DE"/>
                </a:solidFill>
                <a:latin typeface="Arimo"/>
                <a:ea typeface="Arimo"/>
                <a:cs typeface="Arimo"/>
                <a:sym typeface="Arimo"/>
              </a:rPr>
              <a:t>Serious Health Risks</a:t>
            </a:r>
          </a:p>
        </p:txBody>
      </p:sp>
      <p:sp>
        <p:nvSpPr>
          <p:cNvPr name="TextBox 29" id="29"/>
          <p:cNvSpPr txBox="true"/>
          <p:nvPr/>
        </p:nvSpPr>
        <p:spPr>
          <a:xfrm rot="0">
            <a:off x="12486085" y="7116813"/>
            <a:ext cx="4487913" cy="1446610"/>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Delays can exacerbate health issues like heart attacks and vision loss.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name="TextBox 6" id="6"/>
          <p:cNvSpPr txBox="true"/>
          <p:nvPr/>
        </p:nvSpPr>
        <p:spPr>
          <a:xfrm rot="0">
            <a:off x="992238" y="893564"/>
            <a:ext cx="13218319" cy="943124"/>
          </a:xfrm>
          <a:prstGeom prst="rect">
            <a:avLst/>
          </a:prstGeom>
        </p:spPr>
        <p:txBody>
          <a:bodyPr anchor="t" rtlCol="false" tIns="0" lIns="0" bIns="0" rIns="0">
            <a:spAutoFit/>
          </a:bodyPr>
          <a:lstStyle/>
          <a:p>
            <a:pPr algn="l">
              <a:lnSpc>
                <a:spcPts val="6937"/>
              </a:lnSpc>
            </a:pPr>
            <a:r>
              <a:rPr lang="en-US" sz="5562">
                <a:solidFill>
                  <a:srgbClr val="97B8FF"/>
                </a:solidFill>
                <a:latin typeface="Arimo"/>
                <a:ea typeface="Arimo"/>
                <a:cs typeface="Arimo"/>
                <a:sym typeface="Arimo"/>
              </a:rPr>
              <a:t>Methodology: CRISP-DM Framework</a:t>
            </a:r>
          </a:p>
        </p:txBody>
      </p:sp>
      <p:sp>
        <p:nvSpPr>
          <p:cNvPr name="TextBox 7" id="7"/>
          <p:cNvSpPr txBox="true"/>
          <p:nvPr/>
        </p:nvSpPr>
        <p:spPr>
          <a:xfrm rot="0">
            <a:off x="992238" y="2317997"/>
            <a:ext cx="16303526" cy="992981"/>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Our project rigorously followed the Cross Industry Standard Process for Data Mining (CRISP-DM) framework, ensuring a structured and comprehensive approach to diabetes detection.</a:t>
            </a:r>
          </a:p>
        </p:txBody>
      </p:sp>
      <p:sp>
        <p:nvSpPr>
          <p:cNvPr name="TextBox 8" id="8"/>
          <p:cNvSpPr txBox="true"/>
          <p:nvPr/>
        </p:nvSpPr>
        <p:spPr>
          <a:xfrm rot="0">
            <a:off x="1605111" y="3640931"/>
            <a:ext cx="4402187" cy="481012"/>
          </a:xfrm>
          <a:prstGeom prst="rect">
            <a:avLst/>
          </a:prstGeom>
        </p:spPr>
        <p:txBody>
          <a:bodyPr anchor="t" rtlCol="false" tIns="0" lIns="0" bIns="0" rIns="0">
            <a:spAutoFit/>
          </a:bodyPr>
          <a:lstStyle/>
          <a:p>
            <a:pPr algn="r">
              <a:lnSpc>
                <a:spcPts val="3437"/>
              </a:lnSpc>
            </a:pPr>
            <a:r>
              <a:rPr lang="en-US" sz="2750">
                <a:solidFill>
                  <a:srgbClr val="E0D6DE"/>
                </a:solidFill>
                <a:latin typeface="Arimo"/>
                <a:ea typeface="Arimo"/>
                <a:cs typeface="Arimo"/>
                <a:sym typeface="Arimo"/>
              </a:rPr>
              <a:t>Business Understanding</a:t>
            </a:r>
          </a:p>
        </p:txBody>
      </p:sp>
      <p:sp>
        <p:nvSpPr>
          <p:cNvPr name="TextBox 9" id="9"/>
          <p:cNvSpPr txBox="true"/>
          <p:nvPr/>
        </p:nvSpPr>
        <p:spPr>
          <a:xfrm rot="0">
            <a:off x="992238" y="4206329"/>
            <a:ext cx="5015061" cy="992981"/>
          </a:xfrm>
          <a:prstGeom prst="rect">
            <a:avLst/>
          </a:prstGeom>
        </p:spPr>
        <p:txBody>
          <a:bodyPr anchor="t" rtlCol="false" tIns="0" lIns="0" bIns="0" rIns="0">
            <a:spAutoFit/>
          </a:bodyPr>
          <a:lstStyle/>
          <a:p>
            <a:pPr algn="r">
              <a:lnSpc>
                <a:spcPts val="3562"/>
              </a:lnSpc>
            </a:pPr>
            <a:r>
              <a:rPr lang="en-US" sz="2187">
                <a:solidFill>
                  <a:srgbClr val="E0D6DE"/>
                </a:solidFill>
                <a:latin typeface="Noto Sans"/>
                <a:ea typeface="Noto Sans"/>
                <a:cs typeface="Noto Sans"/>
                <a:sym typeface="Noto Sans"/>
              </a:rPr>
              <a:t>Defining project objectives and problem assessment.</a:t>
            </a:r>
          </a:p>
        </p:txBody>
      </p:sp>
      <p:grpSp>
        <p:nvGrpSpPr>
          <p:cNvPr name="Group 10" id="10"/>
          <p:cNvGrpSpPr>
            <a:grpSpLocks noChangeAspect="true"/>
          </p:cNvGrpSpPr>
          <p:nvPr/>
        </p:nvGrpSpPr>
        <p:grpSpPr>
          <a:xfrm rot="0">
            <a:off x="6290816" y="3629917"/>
            <a:ext cx="5706219" cy="5706219"/>
            <a:chOff x="0" y="0"/>
            <a:chExt cx="7608292" cy="7608292"/>
          </a:xfrm>
        </p:grpSpPr>
        <p:sp>
          <p:nvSpPr>
            <p:cNvPr name="Freeform 11" id="11" descr="preencoded.png"/>
            <p:cNvSpPr/>
            <p:nvPr/>
          </p:nvSpPr>
          <p:spPr>
            <a:xfrm flipH="false" flipV="false" rot="0">
              <a:off x="0" y="0"/>
              <a:ext cx="7608316" cy="7608316"/>
            </a:xfrm>
            <a:custGeom>
              <a:avLst/>
              <a:gdLst/>
              <a:ahLst/>
              <a:cxnLst/>
              <a:rect r="r" b="b" t="t" l="l"/>
              <a:pathLst>
                <a:path h="7608316" w="7608316">
                  <a:moveTo>
                    <a:pt x="0" y="0"/>
                  </a:moveTo>
                  <a:lnTo>
                    <a:pt x="7608316" y="0"/>
                  </a:lnTo>
                  <a:lnTo>
                    <a:pt x="7608316" y="7608316"/>
                  </a:lnTo>
                  <a:lnTo>
                    <a:pt x="0" y="7608316"/>
                  </a:lnTo>
                  <a:lnTo>
                    <a:pt x="0" y="0"/>
                  </a:lnTo>
                  <a:close/>
                </a:path>
              </a:pathLst>
            </a:custGeom>
            <a:blipFill>
              <a:blip r:embed="rId4"/>
              <a:stretch>
                <a:fillRect l="0" t="0" r="0" b="0"/>
              </a:stretch>
            </a:blipFill>
          </p:spPr>
        </p:sp>
      </p:grpSp>
      <p:sp>
        <p:nvSpPr>
          <p:cNvPr name="Freeform 12" id="12" descr="preencoded.png"/>
          <p:cNvSpPr/>
          <p:nvPr/>
        </p:nvSpPr>
        <p:spPr>
          <a:xfrm flipH="false" flipV="false" rot="0">
            <a:off x="8245376" y="4395192"/>
            <a:ext cx="424160" cy="424160"/>
          </a:xfrm>
          <a:custGeom>
            <a:avLst/>
            <a:gdLst/>
            <a:ahLst/>
            <a:cxnLst/>
            <a:rect r="r" b="b" t="t" l="l"/>
            <a:pathLst>
              <a:path h="424160" w="424160">
                <a:moveTo>
                  <a:pt x="0" y="0"/>
                </a:moveTo>
                <a:lnTo>
                  <a:pt x="424160" y="0"/>
                </a:lnTo>
                <a:lnTo>
                  <a:pt x="424160" y="424160"/>
                </a:lnTo>
                <a:lnTo>
                  <a:pt x="0" y="424160"/>
                </a:lnTo>
                <a:lnTo>
                  <a:pt x="0" y="0"/>
                </a:lnTo>
                <a:close/>
              </a:path>
            </a:pathLst>
          </a:custGeom>
          <a:blipFill>
            <a:blip r:embed="rId5">
              <a:extLst>
                <a:ext uri="{96DAC541-7B7A-43D3-8B79-37D633B846F1}">
                  <asvg:svgBlip xmlns:asvg="http://schemas.microsoft.com/office/drawing/2016/SVG/main" r:embed="rId6"/>
                </a:ext>
              </a:extLst>
            </a:blip>
            <a:stretch>
              <a:fillRect l="0" t="-1111" r="0" b="-1111"/>
            </a:stretch>
          </a:blipFill>
        </p:spPr>
      </p:sp>
      <p:sp>
        <p:nvSpPr>
          <p:cNvPr name="TextBox 13" id="13"/>
          <p:cNvSpPr txBox="true"/>
          <p:nvPr/>
        </p:nvSpPr>
        <p:spPr>
          <a:xfrm rot="0">
            <a:off x="12280552" y="3640931"/>
            <a:ext cx="3641675" cy="481012"/>
          </a:xfrm>
          <a:prstGeom prst="rect">
            <a:avLst/>
          </a:prstGeom>
        </p:spPr>
        <p:txBody>
          <a:bodyPr anchor="t" rtlCol="false" tIns="0" lIns="0" bIns="0" rIns="0">
            <a:spAutoFit/>
          </a:bodyPr>
          <a:lstStyle/>
          <a:p>
            <a:pPr algn="l">
              <a:lnSpc>
                <a:spcPts val="3437"/>
              </a:lnSpc>
            </a:pPr>
            <a:r>
              <a:rPr lang="en-US" sz="2750">
                <a:solidFill>
                  <a:srgbClr val="E0D6DE"/>
                </a:solidFill>
                <a:latin typeface="Arimo"/>
                <a:ea typeface="Arimo"/>
                <a:cs typeface="Arimo"/>
                <a:sym typeface="Arimo"/>
              </a:rPr>
              <a:t>Data Understanding</a:t>
            </a:r>
          </a:p>
        </p:txBody>
      </p:sp>
      <p:sp>
        <p:nvSpPr>
          <p:cNvPr name="TextBox 14" id="14"/>
          <p:cNvSpPr txBox="true"/>
          <p:nvPr/>
        </p:nvSpPr>
        <p:spPr>
          <a:xfrm rot="0">
            <a:off x="12280552" y="4206329"/>
            <a:ext cx="5015210" cy="992981"/>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Collecting, assessing, and initial data analysis.</a:t>
            </a:r>
          </a:p>
        </p:txBody>
      </p:sp>
      <p:grpSp>
        <p:nvGrpSpPr>
          <p:cNvPr name="Group 15" id="15"/>
          <p:cNvGrpSpPr>
            <a:grpSpLocks noChangeAspect="true"/>
          </p:cNvGrpSpPr>
          <p:nvPr/>
        </p:nvGrpSpPr>
        <p:grpSpPr>
          <a:xfrm rot="0">
            <a:off x="6290816" y="3629917"/>
            <a:ext cx="5706219" cy="5706219"/>
            <a:chOff x="0" y="0"/>
            <a:chExt cx="7608292" cy="7608292"/>
          </a:xfrm>
        </p:grpSpPr>
        <p:sp>
          <p:nvSpPr>
            <p:cNvPr name="Freeform 16" id="16" descr="preencoded.png"/>
            <p:cNvSpPr/>
            <p:nvPr/>
          </p:nvSpPr>
          <p:spPr>
            <a:xfrm flipH="false" flipV="false" rot="0">
              <a:off x="0" y="0"/>
              <a:ext cx="7608316" cy="7608316"/>
            </a:xfrm>
            <a:custGeom>
              <a:avLst/>
              <a:gdLst/>
              <a:ahLst/>
              <a:cxnLst/>
              <a:rect r="r" b="b" t="t" l="l"/>
              <a:pathLst>
                <a:path h="7608316" w="7608316">
                  <a:moveTo>
                    <a:pt x="0" y="0"/>
                  </a:moveTo>
                  <a:lnTo>
                    <a:pt x="7608316" y="0"/>
                  </a:lnTo>
                  <a:lnTo>
                    <a:pt x="7608316" y="7608316"/>
                  </a:lnTo>
                  <a:lnTo>
                    <a:pt x="0" y="7608316"/>
                  </a:lnTo>
                  <a:lnTo>
                    <a:pt x="0" y="0"/>
                  </a:lnTo>
                  <a:close/>
                </a:path>
              </a:pathLst>
            </a:custGeom>
            <a:blipFill>
              <a:blip r:embed="rId7"/>
              <a:stretch>
                <a:fillRect l="0" t="0" r="0" b="0"/>
              </a:stretch>
            </a:blipFill>
          </p:spPr>
        </p:sp>
      </p:grpSp>
      <p:sp>
        <p:nvSpPr>
          <p:cNvPr name="Freeform 17" id="17" descr="preencoded.png"/>
          <p:cNvSpPr/>
          <p:nvPr/>
        </p:nvSpPr>
        <p:spPr>
          <a:xfrm flipH="false" flipV="false" rot="0">
            <a:off x="10212884" y="4738539"/>
            <a:ext cx="424160" cy="424160"/>
          </a:xfrm>
          <a:custGeom>
            <a:avLst/>
            <a:gdLst/>
            <a:ahLst/>
            <a:cxnLst/>
            <a:rect r="r" b="b" t="t" l="l"/>
            <a:pathLst>
              <a:path h="424160" w="424160">
                <a:moveTo>
                  <a:pt x="0" y="0"/>
                </a:moveTo>
                <a:lnTo>
                  <a:pt x="424160" y="0"/>
                </a:lnTo>
                <a:lnTo>
                  <a:pt x="424160" y="424160"/>
                </a:lnTo>
                <a:lnTo>
                  <a:pt x="0" y="4241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2564070" y="5684639"/>
            <a:ext cx="3544044" cy="481012"/>
          </a:xfrm>
          <a:prstGeom prst="rect">
            <a:avLst/>
          </a:prstGeom>
        </p:spPr>
        <p:txBody>
          <a:bodyPr anchor="t" rtlCol="false" tIns="0" lIns="0" bIns="0" rIns="0">
            <a:spAutoFit/>
          </a:bodyPr>
          <a:lstStyle/>
          <a:p>
            <a:pPr algn="l">
              <a:lnSpc>
                <a:spcPts val="3437"/>
              </a:lnSpc>
            </a:pPr>
            <a:r>
              <a:rPr lang="en-US" sz="2750">
                <a:solidFill>
                  <a:srgbClr val="E0D6DE"/>
                </a:solidFill>
                <a:latin typeface="Arimo"/>
                <a:ea typeface="Arimo"/>
                <a:cs typeface="Arimo"/>
                <a:sym typeface="Arimo"/>
              </a:rPr>
              <a:t>Data Preparation</a:t>
            </a:r>
          </a:p>
        </p:txBody>
      </p:sp>
      <p:sp>
        <p:nvSpPr>
          <p:cNvPr name="TextBox 19" id="19"/>
          <p:cNvSpPr txBox="true"/>
          <p:nvPr/>
        </p:nvSpPr>
        <p:spPr>
          <a:xfrm rot="0">
            <a:off x="12564070" y="6250037"/>
            <a:ext cx="4731692" cy="992981"/>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Cleaning, transforming, and selecting relevant data.</a:t>
            </a:r>
          </a:p>
        </p:txBody>
      </p:sp>
      <p:grpSp>
        <p:nvGrpSpPr>
          <p:cNvPr name="Group 20" id="20"/>
          <p:cNvGrpSpPr>
            <a:grpSpLocks noChangeAspect="true"/>
          </p:cNvGrpSpPr>
          <p:nvPr/>
        </p:nvGrpSpPr>
        <p:grpSpPr>
          <a:xfrm rot="0">
            <a:off x="6290816" y="3629917"/>
            <a:ext cx="5706219" cy="5706219"/>
            <a:chOff x="0" y="0"/>
            <a:chExt cx="7608292" cy="7608292"/>
          </a:xfrm>
        </p:grpSpPr>
        <p:sp>
          <p:nvSpPr>
            <p:cNvPr name="Freeform 21" id="21" descr="preencoded.png"/>
            <p:cNvSpPr/>
            <p:nvPr/>
          </p:nvSpPr>
          <p:spPr>
            <a:xfrm flipH="false" flipV="false" rot="0">
              <a:off x="0" y="0"/>
              <a:ext cx="7608316" cy="7608316"/>
            </a:xfrm>
            <a:custGeom>
              <a:avLst/>
              <a:gdLst/>
              <a:ahLst/>
              <a:cxnLst/>
              <a:rect r="r" b="b" t="t" l="l"/>
              <a:pathLst>
                <a:path h="7608316" w="7608316">
                  <a:moveTo>
                    <a:pt x="0" y="0"/>
                  </a:moveTo>
                  <a:lnTo>
                    <a:pt x="7608316" y="0"/>
                  </a:lnTo>
                  <a:lnTo>
                    <a:pt x="7608316" y="7608316"/>
                  </a:lnTo>
                  <a:lnTo>
                    <a:pt x="0" y="7608316"/>
                  </a:lnTo>
                  <a:lnTo>
                    <a:pt x="0" y="0"/>
                  </a:lnTo>
                  <a:close/>
                </a:path>
              </a:pathLst>
            </a:custGeom>
            <a:blipFill>
              <a:blip r:embed="rId10"/>
              <a:stretch>
                <a:fillRect l="0" t="0" r="0" b="0"/>
              </a:stretch>
            </a:blipFill>
          </p:spPr>
        </p:sp>
      </p:grpSp>
      <p:sp>
        <p:nvSpPr>
          <p:cNvPr name="Freeform 22" id="22" descr="preencoded.png"/>
          <p:cNvSpPr/>
          <p:nvPr/>
        </p:nvSpPr>
        <p:spPr>
          <a:xfrm flipH="false" flipV="false" rot="0">
            <a:off x="10899279" y="6614071"/>
            <a:ext cx="424160" cy="424160"/>
          </a:xfrm>
          <a:custGeom>
            <a:avLst/>
            <a:gdLst/>
            <a:ahLst/>
            <a:cxnLst/>
            <a:rect r="r" b="b" t="t" l="l"/>
            <a:pathLst>
              <a:path h="424160" w="424160">
                <a:moveTo>
                  <a:pt x="0" y="0"/>
                </a:moveTo>
                <a:lnTo>
                  <a:pt x="424160" y="0"/>
                </a:lnTo>
                <a:lnTo>
                  <a:pt x="424160" y="424160"/>
                </a:lnTo>
                <a:lnTo>
                  <a:pt x="0" y="424160"/>
                </a:lnTo>
                <a:lnTo>
                  <a:pt x="0" y="0"/>
                </a:lnTo>
                <a:close/>
              </a:path>
            </a:pathLst>
          </a:custGeom>
          <a:blipFill>
            <a:blip r:embed="rId11">
              <a:extLst>
                <a:ext uri="{96DAC541-7B7A-43D3-8B79-37D633B846F1}">
                  <asvg:svgBlip xmlns:asvg="http://schemas.microsoft.com/office/drawing/2016/SVG/main" r:embed="rId12"/>
                </a:ext>
              </a:extLst>
            </a:blip>
            <a:stretch>
              <a:fillRect l="0" t="-1111" r="0" b="-1111"/>
            </a:stretch>
          </a:blipFill>
        </p:spPr>
      </p:sp>
      <p:sp>
        <p:nvSpPr>
          <p:cNvPr name="TextBox 23" id="23"/>
          <p:cNvSpPr txBox="true"/>
          <p:nvPr/>
        </p:nvSpPr>
        <p:spPr>
          <a:xfrm rot="0">
            <a:off x="12280552" y="7728496"/>
            <a:ext cx="3544044" cy="481012"/>
          </a:xfrm>
          <a:prstGeom prst="rect">
            <a:avLst/>
          </a:prstGeom>
        </p:spPr>
        <p:txBody>
          <a:bodyPr anchor="t" rtlCol="false" tIns="0" lIns="0" bIns="0" rIns="0">
            <a:spAutoFit/>
          </a:bodyPr>
          <a:lstStyle/>
          <a:p>
            <a:pPr algn="l">
              <a:lnSpc>
                <a:spcPts val="3437"/>
              </a:lnSpc>
            </a:pPr>
            <a:r>
              <a:rPr lang="en-US" sz="2750">
                <a:solidFill>
                  <a:srgbClr val="E0D6DE"/>
                </a:solidFill>
                <a:latin typeface="Arimo"/>
                <a:ea typeface="Arimo"/>
                <a:cs typeface="Arimo"/>
                <a:sym typeface="Arimo"/>
              </a:rPr>
              <a:t>Modeling</a:t>
            </a:r>
          </a:p>
        </p:txBody>
      </p:sp>
      <p:sp>
        <p:nvSpPr>
          <p:cNvPr name="TextBox 24" id="24"/>
          <p:cNvSpPr txBox="true"/>
          <p:nvPr/>
        </p:nvSpPr>
        <p:spPr>
          <a:xfrm rot="0">
            <a:off x="12280552" y="8293894"/>
            <a:ext cx="5015210" cy="992981"/>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Selecting and applying appropriate data mining techniques.</a:t>
            </a:r>
          </a:p>
        </p:txBody>
      </p:sp>
      <p:grpSp>
        <p:nvGrpSpPr>
          <p:cNvPr name="Group 25" id="25"/>
          <p:cNvGrpSpPr>
            <a:grpSpLocks noChangeAspect="true"/>
          </p:cNvGrpSpPr>
          <p:nvPr/>
        </p:nvGrpSpPr>
        <p:grpSpPr>
          <a:xfrm rot="0">
            <a:off x="6290816" y="3629917"/>
            <a:ext cx="5706219" cy="5706219"/>
            <a:chOff x="0" y="0"/>
            <a:chExt cx="7608292" cy="7608292"/>
          </a:xfrm>
        </p:grpSpPr>
        <p:sp>
          <p:nvSpPr>
            <p:cNvPr name="Freeform 26" id="26" descr="preencoded.png"/>
            <p:cNvSpPr/>
            <p:nvPr/>
          </p:nvSpPr>
          <p:spPr>
            <a:xfrm flipH="false" flipV="false" rot="0">
              <a:off x="0" y="0"/>
              <a:ext cx="7608316" cy="7608316"/>
            </a:xfrm>
            <a:custGeom>
              <a:avLst/>
              <a:gdLst/>
              <a:ahLst/>
              <a:cxnLst/>
              <a:rect r="r" b="b" t="t" l="l"/>
              <a:pathLst>
                <a:path h="7608316" w="7608316">
                  <a:moveTo>
                    <a:pt x="0" y="0"/>
                  </a:moveTo>
                  <a:lnTo>
                    <a:pt x="7608316" y="0"/>
                  </a:lnTo>
                  <a:lnTo>
                    <a:pt x="7608316" y="7608316"/>
                  </a:lnTo>
                  <a:lnTo>
                    <a:pt x="0" y="7608316"/>
                  </a:lnTo>
                  <a:lnTo>
                    <a:pt x="0" y="0"/>
                  </a:lnTo>
                  <a:close/>
                </a:path>
              </a:pathLst>
            </a:custGeom>
            <a:blipFill>
              <a:blip r:embed="rId13"/>
              <a:stretch>
                <a:fillRect l="0" t="0" r="0" b="0"/>
              </a:stretch>
            </a:blipFill>
          </p:spPr>
        </p:sp>
      </p:grpSp>
      <p:sp>
        <p:nvSpPr>
          <p:cNvPr name="Freeform 27" id="27" descr="preencoded.png"/>
          <p:cNvSpPr/>
          <p:nvPr/>
        </p:nvSpPr>
        <p:spPr>
          <a:xfrm flipH="false" flipV="false" rot="0">
            <a:off x="9618166" y="8146256"/>
            <a:ext cx="424160" cy="424160"/>
          </a:xfrm>
          <a:custGeom>
            <a:avLst/>
            <a:gdLst/>
            <a:ahLst/>
            <a:cxnLst/>
            <a:rect r="r" b="b" t="t" l="l"/>
            <a:pathLst>
              <a:path h="424160" w="424160">
                <a:moveTo>
                  <a:pt x="0" y="0"/>
                </a:moveTo>
                <a:lnTo>
                  <a:pt x="424160" y="0"/>
                </a:lnTo>
                <a:lnTo>
                  <a:pt x="424160" y="424160"/>
                </a:lnTo>
                <a:lnTo>
                  <a:pt x="0" y="424160"/>
                </a:lnTo>
                <a:lnTo>
                  <a:pt x="0" y="0"/>
                </a:lnTo>
                <a:close/>
              </a:path>
            </a:pathLst>
          </a:custGeom>
          <a:blipFill>
            <a:blip r:embed="rId14">
              <a:extLst>
                <a:ext uri="{96DAC541-7B7A-43D3-8B79-37D633B846F1}">
                  <asvg:svgBlip xmlns:asvg="http://schemas.microsoft.com/office/drawing/2016/SVG/main" r:embed="rId15"/>
                </a:ext>
              </a:extLst>
            </a:blip>
            <a:stretch>
              <a:fillRect l="0" t="-3333" r="0" b="-3333"/>
            </a:stretch>
          </a:blipFill>
        </p:spPr>
      </p:sp>
      <p:sp>
        <p:nvSpPr>
          <p:cNvPr name="TextBox 28" id="28"/>
          <p:cNvSpPr txBox="true"/>
          <p:nvPr/>
        </p:nvSpPr>
        <p:spPr>
          <a:xfrm rot="0">
            <a:off x="2463254" y="7728496"/>
            <a:ext cx="3544044" cy="481012"/>
          </a:xfrm>
          <a:prstGeom prst="rect">
            <a:avLst/>
          </a:prstGeom>
        </p:spPr>
        <p:txBody>
          <a:bodyPr anchor="t" rtlCol="false" tIns="0" lIns="0" bIns="0" rIns="0">
            <a:spAutoFit/>
          </a:bodyPr>
          <a:lstStyle/>
          <a:p>
            <a:pPr algn="r">
              <a:lnSpc>
                <a:spcPts val="3437"/>
              </a:lnSpc>
            </a:pPr>
            <a:r>
              <a:rPr lang="en-US" sz="2750">
                <a:solidFill>
                  <a:srgbClr val="E0D6DE"/>
                </a:solidFill>
                <a:latin typeface="Arimo"/>
                <a:ea typeface="Arimo"/>
                <a:cs typeface="Arimo"/>
                <a:sym typeface="Arimo"/>
              </a:rPr>
              <a:t>Evaluation</a:t>
            </a:r>
          </a:p>
        </p:txBody>
      </p:sp>
      <p:sp>
        <p:nvSpPr>
          <p:cNvPr name="TextBox 29" id="29"/>
          <p:cNvSpPr txBox="true"/>
          <p:nvPr/>
        </p:nvSpPr>
        <p:spPr>
          <a:xfrm rot="0">
            <a:off x="992238" y="8293894"/>
            <a:ext cx="5015061" cy="992981"/>
          </a:xfrm>
          <a:prstGeom prst="rect">
            <a:avLst/>
          </a:prstGeom>
        </p:spPr>
        <p:txBody>
          <a:bodyPr anchor="t" rtlCol="false" tIns="0" lIns="0" bIns="0" rIns="0">
            <a:spAutoFit/>
          </a:bodyPr>
          <a:lstStyle/>
          <a:p>
            <a:pPr algn="r">
              <a:lnSpc>
                <a:spcPts val="3562"/>
              </a:lnSpc>
            </a:pPr>
            <a:r>
              <a:rPr lang="en-US" sz="2187">
                <a:solidFill>
                  <a:srgbClr val="E0D6DE"/>
                </a:solidFill>
                <a:latin typeface="Noto Sans"/>
                <a:ea typeface="Noto Sans"/>
                <a:cs typeface="Noto Sans"/>
                <a:sym typeface="Noto Sans"/>
              </a:rPr>
              <a:t>Calculating model accuracy and success rates.</a:t>
            </a:r>
          </a:p>
        </p:txBody>
      </p:sp>
      <p:grpSp>
        <p:nvGrpSpPr>
          <p:cNvPr name="Group 30" id="30"/>
          <p:cNvGrpSpPr>
            <a:grpSpLocks noChangeAspect="true"/>
          </p:cNvGrpSpPr>
          <p:nvPr/>
        </p:nvGrpSpPr>
        <p:grpSpPr>
          <a:xfrm rot="0">
            <a:off x="6290816" y="3629917"/>
            <a:ext cx="5706219" cy="5706219"/>
            <a:chOff x="0" y="0"/>
            <a:chExt cx="7608292" cy="7608292"/>
          </a:xfrm>
        </p:grpSpPr>
        <p:sp>
          <p:nvSpPr>
            <p:cNvPr name="Freeform 31" id="31" descr="preencoded.png"/>
            <p:cNvSpPr/>
            <p:nvPr/>
          </p:nvSpPr>
          <p:spPr>
            <a:xfrm flipH="false" flipV="false" rot="0">
              <a:off x="0" y="0"/>
              <a:ext cx="7608316" cy="7608316"/>
            </a:xfrm>
            <a:custGeom>
              <a:avLst/>
              <a:gdLst/>
              <a:ahLst/>
              <a:cxnLst/>
              <a:rect r="r" b="b" t="t" l="l"/>
              <a:pathLst>
                <a:path h="7608316" w="7608316">
                  <a:moveTo>
                    <a:pt x="0" y="0"/>
                  </a:moveTo>
                  <a:lnTo>
                    <a:pt x="7608316" y="0"/>
                  </a:lnTo>
                  <a:lnTo>
                    <a:pt x="7608316" y="7608316"/>
                  </a:lnTo>
                  <a:lnTo>
                    <a:pt x="0" y="7608316"/>
                  </a:lnTo>
                  <a:lnTo>
                    <a:pt x="0" y="0"/>
                  </a:lnTo>
                  <a:close/>
                </a:path>
              </a:pathLst>
            </a:custGeom>
            <a:blipFill>
              <a:blip r:embed="rId16"/>
              <a:stretch>
                <a:fillRect l="0" t="0" r="0" b="0"/>
              </a:stretch>
            </a:blipFill>
          </p:spPr>
        </p:sp>
      </p:grpSp>
      <p:sp>
        <p:nvSpPr>
          <p:cNvPr name="Freeform 32" id="32" descr="preencoded.png"/>
          <p:cNvSpPr/>
          <p:nvPr/>
        </p:nvSpPr>
        <p:spPr>
          <a:xfrm flipH="false" flipV="false" rot="0">
            <a:off x="7650659" y="7802910"/>
            <a:ext cx="424160" cy="424160"/>
          </a:xfrm>
          <a:custGeom>
            <a:avLst/>
            <a:gdLst/>
            <a:ahLst/>
            <a:cxnLst/>
            <a:rect r="r" b="b" t="t" l="l"/>
            <a:pathLst>
              <a:path h="424160" w="424160">
                <a:moveTo>
                  <a:pt x="0" y="0"/>
                </a:moveTo>
                <a:lnTo>
                  <a:pt x="424160" y="0"/>
                </a:lnTo>
                <a:lnTo>
                  <a:pt x="424160" y="424160"/>
                </a:lnTo>
                <a:lnTo>
                  <a:pt x="0" y="424160"/>
                </a:lnTo>
                <a:lnTo>
                  <a:pt x="0" y="0"/>
                </a:lnTo>
                <a:close/>
              </a:path>
            </a:pathLst>
          </a:custGeom>
          <a:blipFill>
            <a:blip r:embed="rId17">
              <a:extLst>
                <a:ext uri="{96DAC541-7B7A-43D3-8B79-37D633B846F1}">
                  <asvg:svgBlip xmlns:asvg="http://schemas.microsoft.com/office/drawing/2016/SVG/main" r:embed="rId18"/>
                </a:ext>
              </a:extLst>
            </a:blip>
            <a:stretch>
              <a:fillRect l="-5555" t="0" r="-5555" b="0"/>
            </a:stretch>
          </a:blipFill>
        </p:spPr>
      </p:sp>
      <p:sp>
        <p:nvSpPr>
          <p:cNvPr name="TextBox 33" id="33"/>
          <p:cNvSpPr txBox="true"/>
          <p:nvPr/>
        </p:nvSpPr>
        <p:spPr>
          <a:xfrm rot="0">
            <a:off x="2179736" y="5684639"/>
            <a:ext cx="3544044" cy="481012"/>
          </a:xfrm>
          <a:prstGeom prst="rect">
            <a:avLst/>
          </a:prstGeom>
        </p:spPr>
        <p:txBody>
          <a:bodyPr anchor="t" rtlCol="false" tIns="0" lIns="0" bIns="0" rIns="0">
            <a:spAutoFit/>
          </a:bodyPr>
          <a:lstStyle/>
          <a:p>
            <a:pPr algn="r">
              <a:lnSpc>
                <a:spcPts val="3437"/>
              </a:lnSpc>
            </a:pPr>
            <a:r>
              <a:rPr lang="en-US" sz="2750">
                <a:solidFill>
                  <a:srgbClr val="E0D6DE"/>
                </a:solidFill>
                <a:latin typeface="Arimo"/>
                <a:ea typeface="Arimo"/>
                <a:cs typeface="Arimo"/>
                <a:sym typeface="Arimo"/>
              </a:rPr>
              <a:t>Deployment</a:t>
            </a:r>
          </a:p>
        </p:txBody>
      </p:sp>
      <p:sp>
        <p:nvSpPr>
          <p:cNvPr name="TextBox 34" id="34"/>
          <p:cNvSpPr txBox="true"/>
          <p:nvPr/>
        </p:nvSpPr>
        <p:spPr>
          <a:xfrm rot="0">
            <a:off x="992238" y="6250037"/>
            <a:ext cx="4731544" cy="992981"/>
          </a:xfrm>
          <a:prstGeom prst="rect">
            <a:avLst/>
          </a:prstGeom>
        </p:spPr>
        <p:txBody>
          <a:bodyPr anchor="t" rtlCol="false" tIns="0" lIns="0" bIns="0" rIns="0">
            <a:spAutoFit/>
          </a:bodyPr>
          <a:lstStyle/>
          <a:p>
            <a:pPr algn="r">
              <a:lnSpc>
                <a:spcPts val="3562"/>
              </a:lnSpc>
            </a:pPr>
            <a:r>
              <a:rPr lang="en-US" sz="2187">
                <a:solidFill>
                  <a:srgbClr val="E0D6DE"/>
                </a:solidFill>
                <a:latin typeface="Noto Sans"/>
                <a:ea typeface="Noto Sans"/>
                <a:cs typeface="Noto Sans"/>
                <a:sym typeface="Noto Sans"/>
              </a:rPr>
              <a:t>Planning and monitoring model implementation.</a:t>
            </a:r>
          </a:p>
        </p:txBody>
      </p:sp>
      <p:grpSp>
        <p:nvGrpSpPr>
          <p:cNvPr name="Group 35" id="35"/>
          <p:cNvGrpSpPr>
            <a:grpSpLocks noChangeAspect="true"/>
          </p:cNvGrpSpPr>
          <p:nvPr/>
        </p:nvGrpSpPr>
        <p:grpSpPr>
          <a:xfrm rot="0">
            <a:off x="6290816" y="3629917"/>
            <a:ext cx="5706219" cy="5706219"/>
            <a:chOff x="0" y="0"/>
            <a:chExt cx="7608292" cy="7608292"/>
          </a:xfrm>
        </p:grpSpPr>
        <p:sp>
          <p:nvSpPr>
            <p:cNvPr name="Freeform 36" id="36" descr="preencoded.png"/>
            <p:cNvSpPr/>
            <p:nvPr/>
          </p:nvSpPr>
          <p:spPr>
            <a:xfrm flipH="false" flipV="false" rot="0">
              <a:off x="0" y="0"/>
              <a:ext cx="7608316" cy="7608316"/>
            </a:xfrm>
            <a:custGeom>
              <a:avLst/>
              <a:gdLst/>
              <a:ahLst/>
              <a:cxnLst/>
              <a:rect r="r" b="b" t="t" l="l"/>
              <a:pathLst>
                <a:path h="7608316" w="7608316">
                  <a:moveTo>
                    <a:pt x="0" y="0"/>
                  </a:moveTo>
                  <a:lnTo>
                    <a:pt x="7608316" y="0"/>
                  </a:lnTo>
                  <a:lnTo>
                    <a:pt x="7608316" y="7608316"/>
                  </a:lnTo>
                  <a:lnTo>
                    <a:pt x="0" y="7608316"/>
                  </a:lnTo>
                  <a:lnTo>
                    <a:pt x="0" y="0"/>
                  </a:lnTo>
                  <a:close/>
                </a:path>
              </a:pathLst>
            </a:custGeom>
            <a:blipFill>
              <a:blip r:embed="rId19"/>
              <a:stretch>
                <a:fillRect l="0" t="0" r="0" b="0"/>
              </a:stretch>
            </a:blipFill>
          </p:spPr>
        </p:sp>
      </p:grpSp>
      <p:sp>
        <p:nvSpPr>
          <p:cNvPr name="Freeform 37" id="37" descr="preencoded.png"/>
          <p:cNvSpPr/>
          <p:nvPr/>
        </p:nvSpPr>
        <p:spPr>
          <a:xfrm flipH="false" flipV="false" rot="0">
            <a:off x="6964264" y="5927377"/>
            <a:ext cx="424160" cy="424160"/>
          </a:xfrm>
          <a:custGeom>
            <a:avLst/>
            <a:gdLst/>
            <a:ahLst/>
            <a:cxnLst/>
            <a:rect r="r" b="b" t="t" l="l"/>
            <a:pathLst>
              <a:path h="424160" w="424160">
                <a:moveTo>
                  <a:pt x="0" y="0"/>
                </a:moveTo>
                <a:lnTo>
                  <a:pt x="424160" y="0"/>
                </a:lnTo>
                <a:lnTo>
                  <a:pt x="424160" y="424160"/>
                </a:lnTo>
                <a:lnTo>
                  <a:pt x="0" y="42416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name="TextBox 6" id="6"/>
          <p:cNvSpPr txBox="true"/>
          <p:nvPr/>
        </p:nvSpPr>
        <p:spPr>
          <a:xfrm rot="0">
            <a:off x="925711" y="891779"/>
            <a:ext cx="16436578" cy="1719560"/>
          </a:xfrm>
          <a:prstGeom prst="rect">
            <a:avLst/>
          </a:prstGeom>
        </p:spPr>
        <p:txBody>
          <a:bodyPr anchor="t" rtlCol="false" tIns="0" lIns="0" bIns="0" rIns="0">
            <a:spAutoFit/>
          </a:bodyPr>
          <a:lstStyle/>
          <a:p>
            <a:pPr algn="l">
              <a:lnSpc>
                <a:spcPts val="6500"/>
              </a:lnSpc>
            </a:pPr>
            <a:r>
              <a:rPr lang="en-US" sz="5187">
                <a:solidFill>
                  <a:srgbClr val="97B8FF"/>
                </a:solidFill>
                <a:latin typeface="Arimo"/>
                <a:ea typeface="Arimo"/>
                <a:cs typeface="Arimo"/>
                <a:sym typeface="Arimo"/>
              </a:rPr>
              <a:t>Data Understanding: Pima Indian Diabetes Dataset</a:t>
            </a:r>
          </a:p>
        </p:txBody>
      </p:sp>
      <p:grpSp>
        <p:nvGrpSpPr>
          <p:cNvPr name="Group 7" id="7"/>
          <p:cNvGrpSpPr>
            <a:grpSpLocks noChangeAspect="true"/>
          </p:cNvGrpSpPr>
          <p:nvPr/>
        </p:nvGrpSpPr>
        <p:grpSpPr>
          <a:xfrm rot="0">
            <a:off x="925711" y="3305472"/>
            <a:ext cx="7895630" cy="4391918"/>
            <a:chOff x="0" y="0"/>
            <a:chExt cx="10527507" cy="5855890"/>
          </a:xfrm>
        </p:grpSpPr>
        <p:sp>
          <p:nvSpPr>
            <p:cNvPr name="Freeform 8" id="8" descr="preencoded.png"/>
            <p:cNvSpPr/>
            <p:nvPr/>
          </p:nvSpPr>
          <p:spPr>
            <a:xfrm flipH="false" flipV="false" rot="0">
              <a:off x="0" y="0"/>
              <a:ext cx="10527538" cy="5855843"/>
            </a:xfrm>
            <a:custGeom>
              <a:avLst/>
              <a:gdLst/>
              <a:ahLst/>
              <a:cxnLst/>
              <a:rect r="r" b="b" t="t" l="l"/>
              <a:pathLst>
                <a:path h="5855843" w="10527538">
                  <a:moveTo>
                    <a:pt x="0" y="0"/>
                  </a:moveTo>
                  <a:lnTo>
                    <a:pt x="10527538" y="0"/>
                  </a:lnTo>
                  <a:lnTo>
                    <a:pt x="10527538" y="5855843"/>
                  </a:lnTo>
                  <a:lnTo>
                    <a:pt x="0" y="5855843"/>
                  </a:lnTo>
                  <a:lnTo>
                    <a:pt x="0" y="0"/>
                  </a:lnTo>
                  <a:close/>
                </a:path>
              </a:pathLst>
            </a:custGeom>
            <a:blipFill>
              <a:blip r:embed="rId4"/>
              <a:stretch>
                <a:fillRect l="-13" t="0" r="-13" b="0"/>
              </a:stretch>
            </a:blipFill>
          </p:spPr>
        </p:sp>
      </p:grpSp>
      <p:sp>
        <p:nvSpPr>
          <p:cNvPr name="TextBox 9" id="9"/>
          <p:cNvSpPr txBox="true"/>
          <p:nvPr/>
        </p:nvSpPr>
        <p:spPr>
          <a:xfrm rot="0">
            <a:off x="9476185" y="3234332"/>
            <a:ext cx="3967311" cy="533995"/>
          </a:xfrm>
          <a:prstGeom prst="rect">
            <a:avLst/>
          </a:prstGeom>
        </p:spPr>
        <p:txBody>
          <a:bodyPr anchor="t" rtlCol="false" tIns="0" lIns="0" bIns="0" rIns="0">
            <a:spAutoFit/>
          </a:bodyPr>
          <a:lstStyle/>
          <a:p>
            <a:pPr algn="l">
              <a:lnSpc>
                <a:spcPts val="3875"/>
              </a:lnSpc>
            </a:pPr>
            <a:r>
              <a:rPr lang="en-US" sz="3062">
                <a:solidFill>
                  <a:srgbClr val="97B8FF"/>
                </a:solidFill>
                <a:latin typeface="Arimo"/>
                <a:ea typeface="Arimo"/>
                <a:cs typeface="Arimo"/>
                <a:sym typeface="Arimo"/>
              </a:rPr>
              <a:t>Source &amp; Objective</a:t>
            </a:r>
          </a:p>
        </p:txBody>
      </p:sp>
      <p:sp>
        <p:nvSpPr>
          <p:cNvPr name="TextBox 10" id="10"/>
          <p:cNvSpPr txBox="true"/>
          <p:nvPr/>
        </p:nvSpPr>
        <p:spPr>
          <a:xfrm rot="0">
            <a:off x="9476185" y="3956596"/>
            <a:ext cx="7895630" cy="922436"/>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E0D6DE"/>
                </a:solidFill>
                <a:latin typeface="Noto Sans"/>
                <a:ea typeface="Noto Sans"/>
                <a:cs typeface="Noto Sans"/>
                <a:sym typeface="Noto Sans"/>
              </a:rPr>
              <a:t>Dataset from the National Institute of Diabetes and Digestive and Kidney Diseases.</a:t>
            </a:r>
          </a:p>
        </p:txBody>
      </p:sp>
      <p:sp>
        <p:nvSpPr>
          <p:cNvPr name="TextBox 11" id="11"/>
          <p:cNvSpPr txBox="true"/>
          <p:nvPr/>
        </p:nvSpPr>
        <p:spPr>
          <a:xfrm rot="0">
            <a:off x="9476185" y="4895404"/>
            <a:ext cx="7895630" cy="1345555"/>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E0D6DE"/>
                </a:solidFill>
                <a:latin typeface="Noto Sans"/>
                <a:ea typeface="Noto Sans"/>
                <a:cs typeface="Noto Sans"/>
                <a:sym typeface="Noto Sans"/>
              </a:rPr>
              <a:t>Credited to the UCI Machine Learning Database Repository. </a:t>
            </a:r>
            <a:r>
              <a:rPr lang="en-US" sz="2062" u="sng">
                <a:solidFill>
                  <a:srgbClr val="97B8FF"/>
                </a:solidFill>
                <a:latin typeface="Noto Sans"/>
                <a:ea typeface="Noto Sans"/>
                <a:cs typeface="Noto Sans"/>
                <a:sym typeface="Noto Sans"/>
                <a:hlinkClick r:id="rId5" tooltip="https://www.kaggle.com/datasets/uciml/pima-indians-diabetes-database"/>
              </a:rPr>
              <a:t>https://www.kaggle.com/datasets/uciml/pima-indians-diabetes-database</a:t>
            </a:r>
          </a:p>
        </p:txBody>
      </p:sp>
      <p:sp>
        <p:nvSpPr>
          <p:cNvPr name="TextBox 12" id="12"/>
          <p:cNvSpPr txBox="true"/>
          <p:nvPr/>
        </p:nvSpPr>
        <p:spPr>
          <a:xfrm rot="0">
            <a:off x="9476185" y="6257330"/>
            <a:ext cx="7895630" cy="499319"/>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E0D6DE"/>
                </a:solidFill>
                <a:latin typeface="Noto Sans"/>
                <a:ea typeface="Noto Sans"/>
                <a:cs typeface="Noto Sans"/>
                <a:sym typeface="Noto Sans"/>
              </a:rPr>
              <a:t>Goal: Predict diabetes based on diagnostic measurements.</a:t>
            </a:r>
          </a:p>
        </p:txBody>
      </p:sp>
      <p:sp>
        <p:nvSpPr>
          <p:cNvPr name="TextBox 13" id="13"/>
          <p:cNvSpPr txBox="true"/>
          <p:nvPr/>
        </p:nvSpPr>
        <p:spPr>
          <a:xfrm rot="0">
            <a:off x="9476185" y="6983015"/>
            <a:ext cx="4719935" cy="533995"/>
          </a:xfrm>
          <a:prstGeom prst="rect">
            <a:avLst/>
          </a:prstGeom>
        </p:spPr>
        <p:txBody>
          <a:bodyPr anchor="t" rtlCol="false" tIns="0" lIns="0" bIns="0" rIns="0">
            <a:spAutoFit/>
          </a:bodyPr>
          <a:lstStyle/>
          <a:p>
            <a:pPr algn="l">
              <a:lnSpc>
                <a:spcPts val="3875"/>
              </a:lnSpc>
            </a:pPr>
            <a:r>
              <a:rPr lang="en-US" sz="3062">
                <a:solidFill>
                  <a:srgbClr val="97B8FF"/>
                </a:solidFill>
                <a:latin typeface="Arimo"/>
                <a:ea typeface="Arimo"/>
                <a:cs typeface="Arimo"/>
                <a:sym typeface="Arimo"/>
              </a:rPr>
              <a:t>Sample Characteristics</a:t>
            </a:r>
          </a:p>
        </p:txBody>
      </p:sp>
      <p:sp>
        <p:nvSpPr>
          <p:cNvPr name="TextBox 14" id="14"/>
          <p:cNvSpPr txBox="true"/>
          <p:nvPr/>
        </p:nvSpPr>
        <p:spPr>
          <a:xfrm rot="0">
            <a:off x="9476185" y="7705279"/>
            <a:ext cx="7895630" cy="499319"/>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E0D6DE"/>
                </a:solidFill>
                <a:latin typeface="Noto Sans"/>
                <a:ea typeface="Noto Sans"/>
                <a:cs typeface="Noto Sans"/>
                <a:sym typeface="Noto Sans"/>
              </a:rPr>
              <a:t>769 total samples.</a:t>
            </a:r>
          </a:p>
        </p:txBody>
      </p:sp>
      <p:sp>
        <p:nvSpPr>
          <p:cNvPr name="TextBox 15" id="15"/>
          <p:cNvSpPr txBox="true"/>
          <p:nvPr/>
        </p:nvSpPr>
        <p:spPr>
          <a:xfrm rot="0">
            <a:off x="9476185" y="8220967"/>
            <a:ext cx="7895630" cy="499319"/>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E0D6DE"/>
                </a:solidFill>
                <a:latin typeface="Noto Sans"/>
                <a:ea typeface="Noto Sans"/>
                <a:cs typeface="Noto Sans"/>
                <a:sym typeface="Noto Sans"/>
              </a:rPr>
              <a:t>All patients are females, at least 21 years of age.</a:t>
            </a:r>
          </a:p>
        </p:txBody>
      </p:sp>
      <p:sp>
        <p:nvSpPr>
          <p:cNvPr name="TextBox 16" id="16"/>
          <p:cNvSpPr txBox="true"/>
          <p:nvPr/>
        </p:nvSpPr>
        <p:spPr>
          <a:xfrm rot="0">
            <a:off x="9476185" y="8736657"/>
            <a:ext cx="7895630" cy="499319"/>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E0D6DE"/>
                </a:solidFill>
                <a:latin typeface="Noto Sans"/>
                <a:ea typeface="Noto Sans"/>
                <a:cs typeface="Noto Sans"/>
                <a:sym typeface="Noto Sans"/>
              </a:rPr>
              <a:t>Distribution: 500 non-diabetic, 269 diabetic individuals.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name="TextBox 6" id="6"/>
          <p:cNvSpPr txBox="true"/>
          <p:nvPr/>
        </p:nvSpPr>
        <p:spPr>
          <a:xfrm rot="0">
            <a:off x="816025" y="603051"/>
            <a:ext cx="11176099" cy="766762"/>
          </a:xfrm>
          <a:prstGeom prst="rect">
            <a:avLst/>
          </a:prstGeom>
        </p:spPr>
        <p:txBody>
          <a:bodyPr anchor="t" rtlCol="false" tIns="0" lIns="0" bIns="0" rIns="0">
            <a:spAutoFit/>
          </a:bodyPr>
          <a:lstStyle/>
          <a:p>
            <a:pPr algn="l">
              <a:lnSpc>
                <a:spcPts val="5687"/>
              </a:lnSpc>
            </a:pPr>
            <a:r>
              <a:rPr lang="en-US" sz="4562">
                <a:solidFill>
                  <a:srgbClr val="97B8FF"/>
                </a:solidFill>
                <a:latin typeface="Arimo"/>
                <a:ea typeface="Arimo"/>
                <a:cs typeface="Arimo"/>
                <a:sym typeface="Arimo"/>
              </a:rPr>
              <a:t>Key Attributes for Diabetes Detection</a:t>
            </a:r>
          </a:p>
        </p:txBody>
      </p:sp>
      <p:sp>
        <p:nvSpPr>
          <p:cNvPr name="TextBox 7" id="7"/>
          <p:cNvSpPr txBox="true"/>
          <p:nvPr/>
        </p:nvSpPr>
        <p:spPr>
          <a:xfrm rot="0">
            <a:off x="816025" y="1769417"/>
            <a:ext cx="16655951"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The dataset comprises nine attributes: eight independent variables and one dependent class variable.</a:t>
            </a:r>
          </a:p>
        </p:txBody>
      </p:sp>
      <p:grpSp>
        <p:nvGrpSpPr>
          <p:cNvPr name="Group 8" id="8"/>
          <p:cNvGrpSpPr/>
          <p:nvPr/>
        </p:nvGrpSpPr>
        <p:grpSpPr>
          <a:xfrm rot="0">
            <a:off x="811262" y="2466678"/>
            <a:ext cx="16665476" cy="7195542"/>
            <a:chOff x="0" y="0"/>
            <a:chExt cx="22220635" cy="9594057"/>
          </a:xfrm>
        </p:grpSpPr>
        <p:sp>
          <p:nvSpPr>
            <p:cNvPr name="Freeform 9" id="9"/>
            <p:cNvSpPr/>
            <p:nvPr/>
          </p:nvSpPr>
          <p:spPr>
            <a:xfrm flipH="false" flipV="false" rot="0">
              <a:off x="0" y="0"/>
              <a:ext cx="22220682" cy="9593961"/>
            </a:xfrm>
            <a:custGeom>
              <a:avLst/>
              <a:gdLst/>
              <a:ahLst/>
              <a:cxnLst/>
              <a:rect r="r" b="b" t="t" l="l"/>
              <a:pathLst>
                <a:path h="9593961" w="22220682">
                  <a:moveTo>
                    <a:pt x="0" y="52959"/>
                  </a:moveTo>
                  <a:cubicBezTo>
                    <a:pt x="0" y="23749"/>
                    <a:pt x="23749" y="0"/>
                    <a:pt x="53086" y="0"/>
                  </a:cubicBezTo>
                  <a:lnTo>
                    <a:pt x="22167597" y="0"/>
                  </a:lnTo>
                  <a:lnTo>
                    <a:pt x="22167597" y="6350"/>
                  </a:lnTo>
                  <a:lnTo>
                    <a:pt x="22167597" y="0"/>
                  </a:lnTo>
                  <a:cubicBezTo>
                    <a:pt x="22196933" y="0"/>
                    <a:pt x="22220682" y="23749"/>
                    <a:pt x="22220682" y="52959"/>
                  </a:cubicBezTo>
                  <a:lnTo>
                    <a:pt x="22214332" y="52959"/>
                  </a:lnTo>
                  <a:lnTo>
                    <a:pt x="22220682" y="52959"/>
                  </a:lnTo>
                  <a:lnTo>
                    <a:pt x="22220682" y="9541002"/>
                  </a:lnTo>
                  <a:lnTo>
                    <a:pt x="22214332" y="9541002"/>
                  </a:lnTo>
                  <a:lnTo>
                    <a:pt x="22220682" y="9541002"/>
                  </a:lnTo>
                  <a:cubicBezTo>
                    <a:pt x="22220682" y="9570339"/>
                    <a:pt x="22196933" y="9593961"/>
                    <a:pt x="22167597" y="9593961"/>
                  </a:cubicBezTo>
                  <a:lnTo>
                    <a:pt x="22167597" y="9587611"/>
                  </a:lnTo>
                  <a:lnTo>
                    <a:pt x="22167597" y="9593961"/>
                  </a:lnTo>
                  <a:lnTo>
                    <a:pt x="53086" y="9593961"/>
                  </a:lnTo>
                  <a:lnTo>
                    <a:pt x="53086" y="9587611"/>
                  </a:lnTo>
                  <a:lnTo>
                    <a:pt x="53086" y="9593961"/>
                  </a:lnTo>
                  <a:cubicBezTo>
                    <a:pt x="23749" y="9593961"/>
                    <a:pt x="0" y="9570212"/>
                    <a:pt x="0" y="9541002"/>
                  </a:cubicBezTo>
                  <a:lnTo>
                    <a:pt x="0" y="52959"/>
                  </a:lnTo>
                  <a:lnTo>
                    <a:pt x="6350" y="52959"/>
                  </a:lnTo>
                  <a:lnTo>
                    <a:pt x="0" y="52959"/>
                  </a:lnTo>
                  <a:moveTo>
                    <a:pt x="12700" y="52959"/>
                  </a:moveTo>
                  <a:lnTo>
                    <a:pt x="12700" y="9541002"/>
                  </a:lnTo>
                  <a:lnTo>
                    <a:pt x="6350" y="9541002"/>
                  </a:lnTo>
                  <a:lnTo>
                    <a:pt x="12700" y="9541002"/>
                  </a:lnTo>
                  <a:cubicBezTo>
                    <a:pt x="12700" y="9563227"/>
                    <a:pt x="30734" y="9581261"/>
                    <a:pt x="53086" y="9581261"/>
                  </a:cubicBezTo>
                  <a:lnTo>
                    <a:pt x="22167597" y="9581261"/>
                  </a:lnTo>
                  <a:cubicBezTo>
                    <a:pt x="22189822" y="9581261"/>
                    <a:pt x="22207982" y="9563227"/>
                    <a:pt x="22207982" y="9541002"/>
                  </a:cubicBezTo>
                  <a:lnTo>
                    <a:pt x="22207982" y="52959"/>
                  </a:lnTo>
                  <a:cubicBezTo>
                    <a:pt x="22207982" y="30734"/>
                    <a:pt x="22189948" y="12700"/>
                    <a:pt x="22167597" y="12700"/>
                  </a:cubicBezTo>
                  <a:lnTo>
                    <a:pt x="53086" y="12700"/>
                  </a:lnTo>
                  <a:lnTo>
                    <a:pt x="53086" y="6350"/>
                  </a:lnTo>
                  <a:lnTo>
                    <a:pt x="53086" y="12700"/>
                  </a:lnTo>
                  <a:cubicBezTo>
                    <a:pt x="30734" y="12700"/>
                    <a:pt x="12700" y="30734"/>
                    <a:pt x="12700" y="52959"/>
                  </a:cubicBezTo>
                  <a:close/>
                </a:path>
              </a:pathLst>
            </a:custGeom>
            <a:solidFill>
              <a:srgbClr val="FFFFFF">
                <a:alpha val="5490"/>
              </a:srgbClr>
            </a:solidFill>
            <a:ln w="12700">
              <a:solidFill>
                <a:srgbClr val="000000"/>
              </a:solidFill>
            </a:ln>
          </p:spPr>
        </p:sp>
      </p:grpSp>
      <p:grpSp>
        <p:nvGrpSpPr>
          <p:cNvPr name="Group 10" id="10"/>
          <p:cNvGrpSpPr/>
          <p:nvPr/>
        </p:nvGrpSpPr>
        <p:grpSpPr>
          <a:xfrm rot="0">
            <a:off x="825550" y="2480965"/>
            <a:ext cx="16636901" cy="671959"/>
            <a:chOff x="0" y="0"/>
            <a:chExt cx="22182535" cy="895945"/>
          </a:xfrm>
        </p:grpSpPr>
        <p:sp>
          <p:nvSpPr>
            <p:cNvPr name="Freeform 11" id="11"/>
            <p:cNvSpPr/>
            <p:nvPr/>
          </p:nvSpPr>
          <p:spPr>
            <a:xfrm flipH="false" flipV="false" rot="0">
              <a:off x="0" y="0"/>
              <a:ext cx="22182582" cy="895985"/>
            </a:xfrm>
            <a:custGeom>
              <a:avLst/>
              <a:gdLst/>
              <a:ahLst/>
              <a:cxnLst/>
              <a:rect r="r" b="b" t="t" l="l"/>
              <a:pathLst>
                <a:path h="895985" w="22182582">
                  <a:moveTo>
                    <a:pt x="0" y="0"/>
                  </a:moveTo>
                  <a:lnTo>
                    <a:pt x="22182582" y="0"/>
                  </a:lnTo>
                  <a:lnTo>
                    <a:pt x="22182582" y="895985"/>
                  </a:lnTo>
                  <a:lnTo>
                    <a:pt x="0" y="895985"/>
                  </a:lnTo>
                  <a:close/>
                </a:path>
              </a:pathLst>
            </a:custGeom>
            <a:solidFill>
              <a:srgbClr val="FFFFFF">
                <a:alpha val="0"/>
              </a:srgbClr>
            </a:solidFill>
            <a:ln w="12700">
              <a:solidFill>
                <a:srgbClr val="000000"/>
              </a:solidFill>
            </a:ln>
          </p:spPr>
        </p:sp>
      </p:grpSp>
      <p:sp>
        <p:nvSpPr>
          <p:cNvPr name="TextBox 12" id="12"/>
          <p:cNvSpPr txBox="true"/>
          <p:nvPr/>
        </p:nvSpPr>
        <p:spPr>
          <a:xfrm rot="0">
            <a:off x="1058764" y="2563714"/>
            <a:ext cx="2856459"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Class Variable</a:t>
            </a:r>
          </a:p>
        </p:txBody>
      </p:sp>
      <p:sp>
        <p:nvSpPr>
          <p:cNvPr name="TextBox 13" id="13"/>
          <p:cNvSpPr txBox="true"/>
          <p:nvPr/>
        </p:nvSpPr>
        <p:spPr>
          <a:xfrm rot="0">
            <a:off x="4390876" y="2563714"/>
            <a:ext cx="7842796"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Binary outcome (0 = Non-Diabetic, 1 = Diabetic)</a:t>
            </a:r>
          </a:p>
        </p:txBody>
      </p:sp>
      <p:sp>
        <p:nvSpPr>
          <p:cNvPr name="TextBox 14" id="14"/>
          <p:cNvSpPr txBox="true"/>
          <p:nvPr/>
        </p:nvSpPr>
        <p:spPr>
          <a:xfrm rot="0">
            <a:off x="12709326" y="2563714"/>
            <a:ext cx="4520059"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Dependent Variable (Target)</a:t>
            </a:r>
          </a:p>
        </p:txBody>
      </p:sp>
      <p:grpSp>
        <p:nvGrpSpPr>
          <p:cNvPr name="Group 15" id="15"/>
          <p:cNvGrpSpPr/>
          <p:nvPr/>
        </p:nvGrpSpPr>
        <p:grpSpPr>
          <a:xfrm rot="0">
            <a:off x="825550" y="3152924"/>
            <a:ext cx="16636901" cy="671959"/>
            <a:chOff x="0" y="0"/>
            <a:chExt cx="22182535" cy="895945"/>
          </a:xfrm>
        </p:grpSpPr>
        <p:sp>
          <p:nvSpPr>
            <p:cNvPr name="Freeform 16" id="16"/>
            <p:cNvSpPr/>
            <p:nvPr/>
          </p:nvSpPr>
          <p:spPr>
            <a:xfrm flipH="false" flipV="false" rot="0">
              <a:off x="0" y="0"/>
              <a:ext cx="22182582" cy="895985"/>
            </a:xfrm>
            <a:custGeom>
              <a:avLst/>
              <a:gdLst/>
              <a:ahLst/>
              <a:cxnLst/>
              <a:rect r="r" b="b" t="t" l="l"/>
              <a:pathLst>
                <a:path h="895985" w="22182582">
                  <a:moveTo>
                    <a:pt x="0" y="0"/>
                  </a:moveTo>
                  <a:lnTo>
                    <a:pt x="22182582" y="0"/>
                  </a:lnTo>
                  <a:lnTo>
                    <a:pt x="22182582" y="895985"/>
                  </a:lnTo>
                  <a:lnTo>
                    <a:pt x="0" y="895985"/>
                  </a:lnTo>
                  <a:close/>
                </a:path>
              </a:pathLst>
            </a:custGeom>
            <a:solidFill>
              <a:srgbClr val="000000">
                <a:alpha val="0"/>
              </a:srgbClr>
            </a:solidFill>
            <a:ln w="12700">
              <a:solidFill>
                <a:srgbClr val="000000"/>
              </a:solidFill>
            </a:ln>
          </p:spPr>
        </p:sp>
      </p:grpSp>
      <p:sp>
        <p:nvSpPr>
          <p:cNvPr name="TextBox 17" id="17"/>
          <p:cNvSpPr txBox="true"/>
          <p:nvPr/>
        </p:nvSpPr>
        <p:spPr>
          <a:xfrm rot="0">
            <a:off x="1058764" y="3235673"/>
            <a:ext cx="2856459"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Glucose</a:t>
            </a:r>
          </a:p>
        </p:txBody>
      </p:sp>
      <p:sp>
        <p:nvSpPr>
          <p:cNvPr name="TextBox 18" id="18"/>
          <p:cNvSpPr txBox="true"/>
          <p:nvPr/>
        </p:nvSpPr>
        <p:spPr>
          <a:xfrm rot="0">
            <a:off x="4390876" y="3235673"/>
            <a:ext cx="7842796"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Plasma Glucose Concentration (2-hour test)</a:t>
            </a:r>
          </a:p>
        </p:txBody>
      </p:sp>
      <p:sp>
        <p:nvSpPr>
          <p:cNvPr name="TextBox 19" id="19"/>
          <p:cNvSpPr txBox="true"/>
          <p:nvPr/>
        </p:nvSpPr>
        <p:spPr>
          <a:xfrm rot="0">
            <a:off x="12709326" y="3235673"/>
            <a:ext cx="4520059"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 200 mg/dL diagnoses diabetes</a:t>
            </a:r>
          </a:p>
        </p:txBody>
      </p:sp>
      <p:grpSp>
        <p:nvGrpSpPr>
          <p:cNvPr name="Group 20" id="20"/>
          <p:cNvGrpSpPr/>
          <p:nvPr/>
        </p:nvGrpSpPr>
        <p:grpSpPr>
          <a:xfrm rot="0">
            <a:off x="825550" y="3824882"/>
            <a:ext cx="16636901" cy="671959"/>
            <a:chOff x="0" y="0"/>
            <a:chExt cx="22182535" cy="895945"/>
          </a:xfrm>
        </p:grpSpPr>
        <p:sp>
          <p:nvSpPr>
            <p:cNvPr name="Freeform 21" id="21"/>
            <p:cNvSpPr/>
            <p:nvPr/>
          </p:nvSpPr>
          <p:spPr>
            <a:xfrm flipH="false" flipV="false" rot="0">
              <a:off x="0" y="0"/>
              <a:ext cx="22182582" cy="895985"/>
            </a:xfrm>
            <a:custGeom>
              <a:avLst/>
              <a:gdLst/>
              <a:ahLst/>
              <a:cxnLst/>
              <a:rect r="r" b="b" t="t" l="l"/>
              <a:pathLst>
                <a:path h="895985" w="22182582">
                  <a:moveTo>
                    <a:pt x="0" y="0"/>
                  </a:moveTo>
                  <a:lnTo>
                    <a:pt x="22182582" y="0"/>
                  </a:lnTo>
                  <a:lnTo>
                    <a:pt x="22182582" y="895985"/>
                  </a:lnTo>
                  <a:lnTo>
                    <a:pt x="0" y="895985"/>
                  </a:lnTo>
                  <a:close/>
                </a:path>
              </a:pathLst>
            </a:custGeom>
            <a:solidFill>
              <a:srgbClr val="FFFFFF">
                <a:alpha val="0"/>
              </a:srgbClr>
            </a:solidFill>
            <a:ln w="12700">
              <a:solidFill>
                <a:srgbClr val="000000"/>
              </a:solidFill>
            </a:ln>
          </p:spPr>
        </p:sp>
      </p:grpSp>
      <p:sp>
        <p:nvSpPr>
          <p:cNvPr name="TextBox 22" id="22"/>
          <p:cNvSpPr txBox="true"/>
          <p:nvPr/>
        </p:nvSpPr>
        <p:spPr>
          <a:xfrm rot="0">
            <a:off x="1058764" y="3907631"/>
            <a:ext cx="2856459"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BMI</a:t>
            </a:r>
          </a:p>
        </p:txBody>
      </p:sp>
      <p:sp>
        <p:nvSpPr>
          <p:cNvPr name="TextBox 23" id="23"/>
          <p:cNvSpPr txBox="true"/>
          <p:nvPr/>
        </p:nvSpPr>
        <p:spPr>
          <a:xfrm rot="0">
            <a:off x="4390876" y="3907631"/>
            <a:ext cx="7842796"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Body Mass Index</a:t>
            </a:r>
          </a:p>
        </p:txBody>
      </p:sp>
      <p:sp>
        <p:nvSpPr>
          <p:cNvPr name="TextBox 24" id="24"/>
          <p:cNvSpPr txBox="true"/>
          <p:nvPr/>
        </p:nvSpPr>
        <p:spPr>
          <a:xfrm rot="0">
            <a:off x="12709326" y="3907631"/>
            <a:ext cx="4520059"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 30 is within the obese range</a:t>
            </a:r>
          </a:p>
        </p:txBody>
      </p:sp>
      <p:grpSp>
        <p:nvGrpSpPr>
          <p:cNvPr name="Group 25" id="25"/>
          <p:cNvGrpSpPr/>
          <p:nvPr/>
        </p:nvGrpSpPr>
        <p:grpSpPr>
          <a:xfrm rot="0">
            <a:off x="825550" y="4496841"/>
            <a:ext cx="16636901" cy="671959"/>
            <a:chOff x="0" y="0"/>
            <a:chExt cx="22182535" cy="895945"/>
          </a:xfrm>
        </p:grpSpPr>
        <p:sp>
          <p:nvSpPr>
            <p:cNvPr name="Freeform 26" id="26"/>
            <p:cNvSpPr/>
            <p:nvPr/>
          </p:nvSpPr>
          <p:spPr>
            <a:xfrm flipH="false" flipV="false" rot="0">
              <a:off x="0" y="0"/>
              <a:ext cx="22182582" cy="895985"/>
            </a:xfrm>
            <a:custGeom>
              <a:avLst/>
              <a:gdLst/>
              <a:ahLst/>
              <a:cxnLst/>
              <a:rect r="r" b="b" t="t" l="l"/>
              <a:pathLst>
                <a:path h="895985" w="22182582">
                  <a:moveTo>
                    <a:pt x="0" y="0"/>
                  </a:moveTo>
                  <a:lnTo>
                    <a:pt x="22182582" y="0"/>
                  </a:lnTo>
                  <a:lnTo>
                    <a:pt x="22182582" y="895985"/>
                  </a:lnTo>
                  <a:lnTo>
                    <a:pt x="0" y="895985"/>
                  </a:lnTo>
                  <a:close/>
                </a:path>
              </a:pathLst>
            </a:custGeom>
            <a:solidFill>
              <a:srgbClr val="000000">
                <a:alpha val="0"/>
              </a:srgbClr>
            </a:solidFill>
            <a:ln w="12700">
              <a:solidFill>
                <a:srgbClr val="000000"/>
              </a:solidFill>
            </a:ln>
          </p:spPr>
        </p:sp>
      </p:grpSp>
      <p:sp>
        <p:nvSpPr>
          <p:cNvPr name="TextBox 27" id="27"/>
          <p:cNvSpPr txBox="true"/>
          <p:nvPr/>
        </p:nvSpPr>
        <p:spPr>
          <a:xfrm rot="0">
            <a:off x="1058764" y="4579590"/>
            <a:ext cx="2856459"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Pregnancies</a:t>
            </a:r>
          </a:p>
        </p:txBody>
      </p:sp>
      <p:sp>
        <p:nvSpPr>
          <p:cNvPr name="TextBox 28" id="28"/>
          <p:cNvSpPr txBox="true"/>
          <p:nvPr/>
        </p:nvSpPr>
        <p:spPr>
          <a:xfrm rot="0">
            <a:off x="4390876" y="4579590"/>
            <a:ext cx="7842796"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Number of times pregnant</a:t>
            </a:r>
          </a:p>
        </p:txBody>
      </p:sp>
      <p:sp>
        <p:nvSpPr>
          <p:cNvPr name="TextBox 29" id="29"/>
          <p:cNvSpPr txBox="true"/>
          <p:nvPr/>
        </p:nvSpPr>
        <p:spPr>
          <a:xfrm rot="0">
            <a:off x="12709326" y="4579590"/>
            <a:ext cx="4520059" cy="439788"/>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Increased risk with higher count</a:t>
            </a:r>
          </a:p>
        </p:txBody>
      </p:sp>
      <p:grpSp>
        <p:nvGrpSpPr>
          <p:cNvPr name="Group 30" id="30"/>
          <p:cNvGrpSpPr/>
          <p:nvPr/>
        </p:nvGrpSpPr>
        <p:grpSpPr>
          <a:xfrm rot="0">
            <a:off x="825550" y="5168801"/>
            <a:ext cx="16636901" cy="671959"/>
            <a:chOff x="0" y="0"/>
            <a:chExt cx="22182535" cy="895945"/>
          </a:xfrm>
        </p:grpSpPr>
        <p:sp>
          <p:nvSpPr>
            <p:cNvPr name="Freeform 31" id="31"/>
            <p:cNvSpPr/>
            <p:nvPr/>
          </p:nvSpPr>
          <p:spPr>
            <a:xfrm flipH="false" flipV="false" rot="0">
              <a:off x="0" y="0"/>
              <a:ext cx="22182582" cy="895985"/>
            </a:xfrm>
            <a:custGeom>
              <a:avLst/>
              <a:gdLst/>
              <a:ahLst/>
              <a:cxnLst/>
              <a:rect r="r" b="b" t="t" l="l"/>
              <a:pathLst>
                <a:path h="895985" w="22182582">
                  <a:moveTo>
                    <a:pt x="0" y="0"/>
                  </a:moveTo>
                  <a:lnTo>
                    <a:pt x="22182582" y="0"/>
                  </a:lnTo>
                  <a:lnTo>
                    <a:pt x="22182582" y="895985"/>
                  </a:lnTo>
                  <a:lnTo>
                    <a:pt x="0" y="895985"/>
                  </a:lnTo>
                  <a:close/>
                </a:path>
              </a:pathLst>
            </a:custGeom>
            <a:solidFill>
              <a:srgbClr val="FFFFFF">
                <a:alpha val="0"/>
              </a:srgbClr>
            </a:solidFill>
            <a:ln w="12700">
              <a:solidFill>
                <a:srgbClr val="000000"/>
              </a:solidFill>
            </a:ln>
          </p:spPr>
        </p:sp>
      </p:grpSp>
      <p:sp>
        <p:nvSpPr>
          <p:cNvPr name="TextBox 32" id="32"/>
          <p:cNvSpPr txBox="true"/>
          <p:nvPr/>
        </p:nvSpPr>
        <p:spPr>
          <a:xfrm rot="0">
            <a:off x="1058764" y="5251549"/>
            <a:ext cx="2856459"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Blood Pressure</a:t>
            </a:r>
          </a:p>
        </p:txBody>
      </p:sp>
      <p:sp>
        <p:nvSpPr>
          <p:cNvPr name="TextBox 33" id="33"/>
          <p:cNvSpPr txBox="true"/>
          <p:nvPr/>
        </p:nvSpPr>
        <p:spPr>
          <a:xfrm rot="0">
            <a:off x="4390876" y="5251549"/>
            <a:ext cx="7842796"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Diastolic Blood Pressure (mmHg)</a:t>
            </a:r>
          </a:p>
        </p:txBody>
      </p:sp>
      <p:sp>
        <p:nvSpPr>
          <p:cNvPr name="TextBox 34" id="34"/>
          <p:cNvSpPr txBox="true"/>
          <p:nvPr/>
        </p:nvSpPr>
        <p:spPr>
          <a:xfrm rot="0">
            <a:off x="12709326" y="5251549"/>
            <a:ext cx="4520059"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&gt; 90 mmHg indicates high B.P.</a:t>
            </a:r>
          </a:p>
        </p:txBody>
      </p:sp>
      <p:grpSp>
        <p:nvGrpSpPr>
          <p:cNvPr name="Group 35" id="35"/>
          <p:cNvGrpSpPr/>
          <p:nvPr/>
        </p:nvGrpSpPr>
        <p:grpSpPr>
          <a:xfrm rot="0">
            <a:off x="825550" y="5840760"/>
            <a:ext cx="16636901" cy="1045071"/>
            <a:chOff x="0" y="0"/>
            <a:chExt cx="22182535" cy="1393428"/>
          </a:xfrm>
        </p:grpSpPr>
        <p:sp>
          <p:nvSpPr>
            <p:cNvPr name="Freeform 36" id="36"/>
            <p:cNvSpPr/>
            <p:nvPr/>
          </p:nvSpPr>
          <p:spPr>
            <a:xfrm flipH="false" flipV="false" rot="0">
              <a:off x="0" y="0"/>
              <a:ext cx="22182582" cy="1393444"/>
            </a:xfrm>
            <a:custGeom>
              <a:avLst/>
              <a:gdLst/>
              <a:ahLst/>
              <a:cxnLst/>
              <a:rect r="r" b="b" t="t" l="l"/>
              <a:pathLst>
                <a:path h="1393444" w="22182582">
                  <a:moveTo>
                    <a:pt x="0" y="0"/>
                  </a:moveTo>
                  <a:lnTo>
                    <a:pt x="22182582" y="0"/>
                  </a:lnTo>
                  <a:lnTo>
                    <a:pt x="22182582" y="1393444"/>
                  </a:lnTo>
                  <a:lnTo>
                    <a:pt x="0" y="1393444"/>
                  </a:lnTo>
                  <a:close/>
                </a:path>
              </a:pathLst>
            </a:custGeom>
            <a:solidFill>
              <a:srgbClr val="000000">
                <a:alpha val="0"/>
              </a:srgbClr>
            </a:solidFill>
            <a:ln w="12700">
              <a:solidFill>
                <a:srgbClr val="000000"/>
              </a:solidFill>
            </a:ln>
          </p:spPr>
        </p:sp>
      </p:grpSp>
      <p:sp>
        <p:nvSpPr>
          <p:cNvPr name="TextBox 37" id="37"/>
          <p:cNvSpPr txBox="true"/>
          <p:nvPr/>
        </p:nvSpPr>
        <p:spPr>
          <a:xfrm rot="0">
            <a:off x="1058764" y="5923509"/>
            <a:ext cx="2856459"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Insulin</a:t>
            </a:r>
          </a:p>
        </p:txBody>
      </p:sp>
      <p:sp>
        <p:nvSpPr>
          <p:cNvPr name="TextBox 38" id="38"/>
          <p:cNvSpPr txBox="true"/>
          <p:nvPr/>
        </p:nvSpPr>
        <p:spPr>
          <a:xfrm rot="0">
            <a:off x="4390876" y="5923509"/>
            <a:ext cx="7842796"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2-Hour Serum Insulin (mu U/ml)</a:t>
            </a:r>
          </a:p>
        </p:txBody>
      </p:sp>
      <p:sp>
        <p:nvSpPr>
          <p:cNvPr name="TextBox 39" id="39"/>
          <p:cNvSpPr txBox="true"/>
          <p:nvPr/>
        </p:nvSpPr>
        <p:spPr>
          <a:xfrm rot="0">
            <a:off x="12709326" y="5923509"/>
            <a:ext cx="4520059" cy="812899"/>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Values above 16-166 mIU/L range are alarming</a:t>
            </a:r>
          </a:p>
        </p:txBody>
      </p:sp>
      <p:grpSp>
        <p:nvGrpSpPr>
          <p:cNvPr name="Group 40" id="40"/>
          <p:cNvGrpSpPr/>
          <p:nvPr/>
        </p:nvGrpSpPr>
        <p:grpSpPr>
          <a:xfrm rot="0">
            <a:off x="825550" y="6885831"/>
            <a:ext cx="16636901" cy="1045071"/>
            <a:chOff x="0" y="0"/>
            <a:chExt cx="22182535" cy="1393428"/>
          </a:xfrm>
        </p:grpSpPr>
        <p:sp>
          <p:nvSpPr>
            <p:cNvPr name="Freeform 41" id="41"/>
            <p:cNvSpPr/>
            <p:nvPr/>
          </p:nvSpPr>
          <p:spPr>
            <a:xfrm flipH="false" flipV="false" rot="0">
              <a:off x="0" y="0"/>
              <a:ext cx="22182582" cy="1393444"/>
            </a:xfrm>
            <a:custGeom>
              <a:avLst/>
              <a:gdLst/>
              <a:ahLst/>
              <a:cxnLst/>
              <a:rect r="r" b="b" t="t" l="l"/>
              <a:pathLst>
                <a:path h="1393444" w="22182582">
                  <a:moveTo>
                    <a:pt x="0" y="0"/>
                  </a:moveTo>
                  <a:lnTo>
                    <a:pt x="22182582" y="0"/>
                  </a:lnTo>
                  <a:lnTo>
                    <a:pt x="22182582" y="1393444"/>
                  </a:lnTo>
                  <a:lnTo>
                    <a:pt x="0" y="1393444"/>
                  </a:lnTo>
                  <a:close/>
                </a:path>
              </a:pathLst>
            </a:custGeom>
            <a:solidFill>
              <a:srgbClr val="FFFFFF">
                <a:alpha val="0"/>
              </a:srgbClr>
            </a:solidFill>
            <a:ln w="12700">
              <a:solidFill>
                <a:srgbClr val="000000"/>
              </a:solidFill>
            </a:ln>
          </p:spPr>
        </p:sp>
      </p:grpSp>
      <p:sp>
        <p:nvSpPr>
          <p:cNvPr name="TextBox 42" id="42"/>
          <p:cNvSpPr txBox="true"/>
          <p:nvPr/>
        </p:nvSpPr>
        <p:spPr>
          <a:xfrm rot="0">
            <a:off x="1058764" y="6968579"/>
            <a:ext cx="2856459"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Skin Thickness</a:t>
            </a:r>
          </a:p>
        </p:txBody>
      </p:sp>
      <p:sp>
        <p:nvSpPr>
          <p:cNvPr name="TextBox 43" id="43"/>
          <p:cNvSpPr txBox="true"/>
          <p:nvPr/>
        </p:nvSpPr>
        <p:spPr>
          <a:xfrm rot="0">
            <a:off x="4390876" y="6968579"/>
            <a:ext cx="7842796"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Triceps Skin Fold Thickness (mm)</a:t>
            </a:r>
          </a:p>
        </p:txBody>
      </p:sp>
      <p:sp>
        <p:nvSpPr>
          <p:cNvPr name="TextBox 44" id="44"/>
          <p:cNvSpPr txBox="true"/>
          <p:nvPr/>
        </p:nvSpPr>
        <p:spPr>
          <a:xfrm rot="0">
            <a:off x="12709326" y="6968579"/>
            <a:ext cx="4520059" cy="812899"/>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Higher thickness correlates with increased diabetes chances</a:t>
            </a:r>
          </a:p>
        </p:txBody>
      </p:sp>
      <p:grpSp>
        <p:nvGrpSpPr>
          <p:cNvPr name="Group 45" id="45"/>
          <p:cNvGrpSpPr/>
          <p:nvPr/>
        </p:nvGrpSpPr>
        <p:grpSpPr>
          <a:xfrm rot="0">
            <a:off x="825550" y="7930903"/>
            <a:ext cx="16636901" cy="1045071"/>
            <a:chOff x="0" y="0"/>
            <a:chExt cx="22182535" cy="1393428"/>
          </a:xfrm>
        </p:grpSpPr>
        <p:sp>
          <p:nvSpPr>
            <p:cNvPr name="Freeform 46" id="46"/>
            <p:cNvSpPr/>
            <p:nvPr/>
          </p:nvSpPr>
          <p:spPr>
            <a:xfrm flipH="false" flipV="false" rot="0">
              <a:off x="0" y="0"/>
              <a:ext cx="22182582" cy="1393444"/>
            </a:xfrm>
            <a:custGeom>
              <a:avLst/>
              <a:gdLst/>
              <a:ahLst/>
              <a:cxnLst/>
              <a:rect r="r" b="b" t="t" l="l"/>
              <a:pathLst>
                <a:path h="1393444" w="22182582">
                  <a:moveTo>
                    <a:pt x="0" y="0"/>
                  </a:moveTo>
                  <a:lnTo>
                    <a:pt x="22182582" y="0"/>
                  </a:lnTo>
                  <a:lnTo>
                    <a:pt x="22182582" y="1393444"/>
                  </a:lnTo>
                  <a:lnTo>
                    <a:pt x="0" y="1393444"/>
                  </a:lnTo>
                  <a:close/>
                </a:path>
              </a:pathLst>
            </a:custGeom>
            <a:solidFill>
              <a:srgbClr val="000000">
                <a:alpha val="0"/>
              </a:srgbClr>
            </a:solidFill>
            <a:ln w="12700">
              <a:solidFill>
                <a:srgbClr val="000000"/>
              </a:solidFill>
            </a:ln>
          </p:spPr>
        </p:sp>
      </p:grpSp>
      <p:sp>
        <p:nvSpPr>
          <p:cNvPr name="TextBox 47" id="47"/>
          <p:cNvSpPr txBox="true"/>
          <p:nvPr/>
        </p:nvSpPr>
        <p:spPr>
          <a:xfrm rot="0">
            <a:off x="1058764" y="8013650"/>
            <a:ext cx="2856459" cy="812899"/>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Diabetes Pedigree Function</a:t>
            </a:r>
          </a:p>
        </p:txBody>
      </p:sp>
      <p:sp>
        <p:nvSpPr>
          <p:cNvPr name="TextBox 48" id="48"/>
          <p:cNvSpPr txBox="true"/>
          <p:nvPr/>
        </p:nvSpPr>
        <p:spPr>
          <a:xfrm rot="0">
            <a:off x="4390876" y="8013650"/>
            <a:ext cx="7842796"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Diabetes history in relatives</a:t>
            </a:r>
          </a:p>
        </p:txBody>
      </p:sp>
      <p:sp>
        <p:nvSpPr>
          <p:cNvPr name="TextBox 49" id="49"/>
          <p:cNvSpPr txBox="true"/>
          <p:nvPr/>
        </p:nvSpPr>
        <p:spPr>
          <a:xfrm rot="0">
            <a:off x="12709326" y="8013650"/>
            <a:ext cx="4520059" cy="812899"/>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Higher function increases patient likelihood of diabetes</a:t>
            </a:r>
          </a:p>
        </p:txBody>
      </p:sp>
      <p:grpSp>
        <p:nvGrpSpPr>
          <p:cNvPr name="Group 50" id="50"/>
          <p:cNvGrpSpPr/>
          <p:nvPr/>
        </p:nvGrpSpPr>
        <p:grpSpPr>
          <a:xfrm rot="0">
            <a:off x="825550" y="8975972"/>
            <a:ext cx="16636901" cy="671959"/>
            <a:chOff x="0" y="0"/>
            <a:chExt cx="22182535" cy="895945"/>
          </a:xfrm>
        </p:grpSpPr>
        <p:sp>
          <p:nvSpPr>
            <p:cNvPr name="Freeform 51" id="51"/>
            <p:cNvSpPr/>
            <p:nvPr/>
          </p:nvSpPr>
          <p:spPr>
            <a:xfrm flipH="false" flipV="false" rot="0">
              <a:off x="0" y="0"/>
              <a:ext cx="22182582" cy="895985"/>
            </a:xfrm>
            <a:custGeom>
              <a:avLst/>
              <a:gdLst/>
              <a:ahLst/>
              <a:cxnLst/>
              <a:rect r="r" b="b" t="t" l="l"/>
              <a:pathLst>
                <a:path h="895985" w="22182582">
                  <a:moveTo>
                    <a:pt x="0" y="0"/>
                  </a:moveTo>
                  <a:lnTo>
                    <a:pt x="22182582" y="0"/>
                  </a:lnTo>
                  <a:lnTo>
                    <a:pt x="22182582" y="895985"/>
                  </a:lnTo>
                  <a:lnTo>
                    <a:pt x="0" y="895985"/>
                  </a:lnTo>
                  <a:close/>
                </a:path>
              </a:pathLst>
            </a:custGeom>
            <a:solidFill>
              <a:srgbClr val="FFFFFF">
                <a:alpha val="0"/>
              </a:srgbClr>
            </a:solidFill>
            <a:ln w="12700">
              <a:solidFill>
                <a:srgbClr val="000000"/>
              </a:solidFill>
            </a:ln>
          </p:spPr>
        </p:sp>
      </p:grpSp>
      <p:sp>
        <p:nvSpPr>
          <p:cNvPr name="TextBox 52" id="52"/>
          <p:cNvSpPr txBox="true"/>
          <p:nvPr/>
        </p:nvSpPr>
        <p:spPr>
          <a:xfrm rot="0">
            <a:off x="1058764" y="9058721"/>
            <a:ext cx="2856459"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Age</a:t>
            </a:r>
          </a:p>
        </p:txBody>
      </p:sp>
      <p:sp>
        <p:nvSpPr>
          <p:cNvPr name="TextBox 53" id="53"/>
          <p:cNvSpPr txBox="true"/>
          <p:nvPr/>
        </p:nvSpPr>
        <p:spPr>
          <a:xfrm rot="0">
            <a:off x="4390876" y="9058721"/>
            <a:ext cx="7842796"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Age in years</a:t>
            </a:r>
          </a:p>
        </p:txBody>
      </p:sp>
      <p:sp>
        <p:nvSpPr>
          <p:cNvPr name="TextBox 54" id="54"/>
          <p:cNvSpPr txBox="true"/>
          <p:nvPr/>
        </p:nvSpPr>
        <p:spPr>
          <a:xfrm rot="0">
            <a:off x="12709326" y="9058721"/>
            <a:ext cx="4520059" cy="439787"/>
          </a:xfrm>
          <a:prstGeom prst="rect">
            <a:avLst/>
          </a:prstGeom>
        </p:spPr>
        <p:txBody>
          <a:bodyPr anchor="t" rtlCol="false" tIns="0" lIns="0" bIns="0" rIns="0">
            <a:spAutoFit/>
          </a:bodyPr>
          <a:lstStyle/>
          <a:p>
            <a:pPr algn="l">
              <a:lnSpc>
                <a:spcPts val="2937"/>
              </a:lnSpc>
            </a:pPr>
            <a:r>
              <a:rPr lang="en-US" sz="1812">
                <a:solidFill>
                  <a:srgbClr val="E0D6DE"/>
                </a:solidFill>
                <a:latin typeface="Noto Sans"/>
                <a:ea typeface="Noto Sans"/>
                <a:cs typeface="Noto Sans"/>
                <a:sym typeface="Noto Sans"/>
              </a:rPr>
              <a:t>Risk generally increases with 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name="TextBox 6" id="6"/>
          <p:cNvSpPr txBox="true"/>
          <p:nvPr/>
        </p:nvSpPr>
        <p:spPr>
          <a:xfrm rot="0">
            <a:off x="496789" y="352127"/>
            <a:ext cx="8040737" cy="481756"/>
          </a:xfrm>
          <a:prstGeom prst="rect">
            <a:avLst/>
          </a:prstGeom>
        </p:spPr>
        <p:txBody>
          <a:bodyPr anchor="t" rtlCol="false" tIns="0" lIns="0" bIns="0" rIns="0">
            <a:spAutoFit/>
          </a:bodyPr>
          <a:lstStyle/>
          <a:p>
            <a:pPr algn="l">
              <a:lnSpc>
                <a:spcPts val="3437"/>
              </a:lnSpc>
            </a:pPr>
            <a:r>
              <a:rPr lang="en-US" sz="2750">
                <a:solidFill>
                  <a:srgbClr val="97B8FF"/>
                </a:solidFill>
                <a:latin typeface="Arimo"/>
                <a:ea typeface="Arimo"/>
                <a:cs typeface="Arimo"/>
                <a:sym typeface="Arimo"/>
              </a:rPr>
              <a:t>Data Preparation: Cleaning &amp; Transformation</a:t>
            </a:r>
          </a:p>
        </p:txBody>
      </p:sp>
      <p:sp>
        <p:nvSpPr>
          <p:cNvPr name="TextBox 7" id="7"/>
          <p:cNvSpPr txBox="true"/>
          <p:nvPr/>
        </p:nvSpPr>
        <p:spPr>
          <a:xfrm rot="0">
            <a:off x="496789" y="1079599"/>
            <a:ext cx="17294424" cy="265211"/>
          </a:xfrm>
          <a:prstGeom prst="rect">
            <a:avLst/>
          </a:prstGeom>
        </p:spPr>
        <p:txBody>
          <a:bodyPr anchor="t" rtlCol="false" tIns="0" lIns="0" bIns="0" rIns="0">
            <a:spAutoFit/>
          </a:bodyPr>
          <a:lstStyle/>
          <a:p>
            <a:pPr algn="l">
              <a:lnSpc>
                <a:spcPts val="1750"/>
              </a:lnSpc>
            </a:pPr>
            <a:r>
              <a:rPr lang="en-US" sz="1062">
                <a:solidFill>
                  <a:srgbClr val="E0D6DE"/>
                </a:solidFill>
                <a:latin typeface="Noto Sans"/>
                <a:ea typeface="Noto Sans"/>
                <a:cs typeface="Noto Sans"/>
                <a:sym typeface="Noto Sans"/>
              </a:rPr>
              <a:t>Thorough data preparation was crucial for model accuracy, involving cleaning of anomalies and strategic data transformation.</a:t>
            </a:r>
          </a:p>
        </p:txBody>
      </p:sp>
      <p:sp>
        <p:nvSpPr>
          <p:cNvPr name="TextBox 8" id="8"/>
          <p:cNvSpPr txBox="true"/>
          <p:nvPr/>
        </p:nvSpPr>
        <p:spPr>
          <a:xfrm rot="0">
            <a:off x="496789" y="1617761"/>
            <a:ext cx="2129284" cy="294680"/>
          </a:xfrm>
          <a:prstGeom prst="rect">
            <a:avLst/>
          </a:prstGeom>
        </p:spPr>
        <p:txBody>
          <a:bodyPr anchor="t" rtlCol="false" tIns="0" lIns="0" bIns="0" rIns="0">
            <a:spAutoFit/>
          </a:bodyPr>
          <a:lstStyle/>
          <a:p>
            <a:pPr algn="l">
              <a:lnSpc>
                <a:spcPts val="2062"/>
              </a:lnSpc>
            </a:pPr>
            <a:r>
              <a:rPr lang="en-US" sz="1625">
                <a:solidFill>
                  <a:srgbClr val="97B8FF"/>
                </a:solidFill>
                <a:latin typeface="Arimo"/>
                <a:ea typeface="Arimo"/>
                <a:cs typeface="Arimo"/>
                <a:sym typeface="Arimo"/>
              </a:rPr>
              <a:t>Data Cleaning</a:t>
            </a:r>
          </a:p>
        </p:txBody>
      </p:sp>
      <p:sp>
        <p:nvSpPr>
          <p:cNvPr name="TextBox 9" id="9"/>
          <p:cNvSpPr txBox="true"/>
          <p:nvPr/>
        </p:nvSpPr>
        <p:spPr>
          <a:xfrm rot="0">
            <a:off x="496789" y="2016175"/>
            <a:ext cx="8474125" cy="492324"/>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E0D6DE"/>
                </a:solidFill>
                <a:latin typeface="Noto Sans Bold"/>
                <a:ea typeface="Noto Sans Bold"/>
                <a:cs typeface="Noto Sans Bold"/>
                <a:sym typeface="Noto Sans Bold"/>
              </a:rPr>
              <a:t>Handling Zero/Null Values:</a:t>
            </a:r>
            <a:r>
              <a:rPr lang="en-US" sz="1062">
                <a:solidFill>
                  <a:srgbClr val="E0D6DE"/>
                </a:solidFill>
                <a:latin typeface="Noto Sans"/>
                <a:ea typeface="Noto Sans"/>
                <a:cs typeface="Noto Sans"/>
                <a:sym typeface="Noto Sans"/>
              </a:rPr>
              <a:t> Zeroes in Glucose, BMI, Blood Pressure, Insulin, and Skin Thickness were treated as nulls and imputed with the mean of their respective columns.</a:t>
            </a:r>
          </a:p>
        </p:txBody>
      </p:sp>
      <p:sp>
        <p:nvSpPr>
          <p:cNvPr name="TextBox 10" id="10"/>
          <p:cNvSpPr txBox="true"/>
          <p:nvPr/>
        </p:nvSpPr>
        <p:spPr>
          <a:xfrm rot="0">
            <a:off x="496789" y="2519958"/>
            <a:ext cx="8474125" cy="492324"/>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E0D6DE"/>
                </a:solidFill>
                <a:latin typeface="Noto Sans Bold"/>
                <a:ea typeface="Noto Sans Bold"/>
                <a:cs typeface="Noto Sans Bold"/>
                <a:sym typeface="Noto Sans Bold"/>
              </a:rPr>
              <a:t>Outlier Detection &amp; Removal:</a:t>
            </a:r>
            <a:r>
              <a:rPr lang="en-US" sz="1062">
                <a:solidFill>
                  <a:srgbClr val="E0D6DE"/>
                </a:solidFill>
                <a:latin typeface="Noto Sans"/>
                <a:ea typeface="Noto Sans"/>
                <a:cs typeface="Noto Sans"/>
                <a:sym typeface="Noto Sans"/>
              </a:rPr>
              <a:t> Outliers, predominantly in Insulin and Skin Thickness, were identified and removed using the Inter Quartile Range (IQR) method.</a:t>
            </a:r>
          </a:p>
        </p:txBody>
      </p:sp>
      <p:grpSp>
        <p:nvGrpSpPr>
          <p:cNvPr name="Group 11" id="11"/>
          <p:cNvGrpSpPr>
            <a:grpSpLocks noChangeAspect="true"/>
          </p:cNvGrpSpPr>
          <p:nvPr/>
        </p:nvGrpSpPr>
        <p:grpSpPr>
          <a:xfrm rot="0">
            <a:off x="496789" y="3171974"/>
            <a:ext cx="5139332" cy="3422749"/>
            <a:chOff x="0" y="0"/>
            <a:chExt cx="6852443" cy="4563665"/>
          </a:xfrm>
        </p:grpSpPr>
        <p:sp>
          <p:nvSpPr>
            <p:cNvPr name="Freeform 12" id="12" descr="preencoded.png"/>
            <p:cNvSpPr/>
            <p:nvPr/>
          </p:nvSpPr>
          <p:spPr>
            <a:xfrm flipH="false" flipV="false" rot="0">
              <a:off x="0" y="0"/>
              <a:ext cx="6852412" cy="4563618"/>
            </a:xfrm>
            <a:custGeom>
              <a:avLst/>
              <a:gdLst/>
              <a:ahLst/>
              <a:cxnLst/>
              <a:rect r="r" b="b" t="t" l="l"/>
              <a:pathLst>
                <a:path h="4563618" w="6852412">
                  <a:moveTo>
                    <a:pt x="0" y="0"/>
                  </a:moveTo>
                  <a:lnTo>
                    <a:pt x="6852412" y="0"/>
                  </a:lnTo>
                  <a:lnTo>
                    <a:pt x="6852412" y="4563618"/>
                  </a:lnTo>
                  <a:lnTo>
                    <a:pt x="0" y="4563618"/>
                  </a:lnTo>
                  <a:lnTo>
                    <a:pt x="0" y="0"/>
                  </a:lnTo>
                  <a:close/>
                </a:path>
              </a:pathLst>
            </a:custGeom>
            <a:blipFill>
              <a:blip r:embed="rId4"/>
              <a:stretch>
                <a:fillRect l="-88" t="0" r="-88" b="-1"/>
              </a:stretch>
            </a:blipFill>
          </p:spPr>
        </p:sp>
      </p:grpSp>
      <p:sp>
        <p:nvSpPr>
          <p:cNvPr name="TextBox 13" id="13"/>
          <p:cNvSpPr txBox="true"/>
          <p:nvPr/>
        </p:nvSpPr>
        <p:spPr>
          <a:xfrm rot="0">
            <a:off x="9326612" y="1617761"/>
            <a:ext cx="2222152" cy="294680"/>
          </a:xfrm>
          <a:prstGeom prst="rect">
            <a:avLst/>
          </a:prstGeom>
        </p:spPr>
        <p:txBody>
          <a:bodyPr anchor="t" rtlCol="false" tIns="0" lIns="0" bIns="0" rIns="0">
            <a:spAutoFit/>
          </a:bodyPr>
          <a:lstStyle/>
          <a:p>
            <a:pPr algn="l">
              <a:lnSpc>
                <a:spcPts val="2062"/>
              </a:lnSpc>
            </a:pPr>
            <a:r>
              <a:rPr lang="en-US" sz="1625">
                <a:solidFill>
                  <a:srgbClr val="97B8FF"/>
                </a:solidFill>
                <a:latin typeface="Arimo"/>
                <a:ea typeface="Arimo"/>
                <a:cs typeface="Arimo"/>
                <a:sym typeface="Arimo"/>
              </a:rPr>
              <a:t>Data Transformation</a:t>
            </a:r>
          </a:p>
        </p:txBody>
      </p:sp>
      <p:sp>
        <p:nvSpPr>
          <p:cNvPr name="TextBox 14" id="14"/>
          <p:cNvSpPr txBox="true"/>
          <p:nvPr/>
        </p:nvSpPr>
        <p:spPr>
          <a:xfrm rot="0">
            <a:off x="9326612" y="2016175"/>
            <a:ext cx="8474125" cy="265211"/>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E0D6DE"/>
                </a:solidFill>
                <a:latin typeface="Noto Sans Bold"/>
                <a:ea typeface="Noto Sans Bold"/>
                <a:cs typeface="Noto Sans Bold"/>
                <a:sym typeface="Noto Sans Bold"/>
              </a:rPr>
              <a:t>Feature Selection:</a:t>
            </a:r>
            <a:r>
              <a:rPr lang="en-US" sz="1062">
                <a:solidFill>
                  <a:srgbClr val="E0D6DE"/>
                </a:solidFill>
                <a:latin typeface="Noto Sans"/>
                <a:ea typeface="Noto Sans"/>
                <a:cs typeface="Noto Sans"/>
                <a:sym typeface="Noto Sans"/>
              </a:rPr>
              <a:t> All eight independent variables were retained due to their collective impact on diabetes prediction.</a:t>
            </a:r>
          </a:p>
        </p:txBody>
      </p:sp>
      <p:sp>
        <p:nvSpPr>
          <p:cNvPr name="TextBox 15" id="15"/>
          <p:cNvSpPr txBox="true"/>
          <p:nvPr/>
        </p:nvSpPr>
        <p:spPr>
          <a:xfrm rot="0">
            <a:off x="9326612" y="2292846"/>
            <a:ext cx="8474125" cy="492324"/>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E0D6DE"/>
                </a:solidFill>
                <a:latin typeface="Noto Sans Bold"/>
                <a:ea typeface="Noto Sans Bold"/>
                <a:cs typeface="Noto Sans Bold"/>
                <a:sym typeface="Noto Sans Bold"/>
              </a:rPr>
              <a:t>Categorization (Binning):</a:t>
            </a:r>
            <a:r>
              <a:rPr lang="en-US" sz="1062">
                <a:solidFill>
                  <a:srgbClr val="E0D6DE"/>
                </a:solidFill>
                <a:latin typeface="Noto Sans"/>
                <a:ea typeface="Noto Sans"/>
                <a:cs typeface="Noto Sans"/>
                <a:sym typeface="Noto Sans"/>
              </a:rPr>
              <a:t> Continuous variables like Glucose and BMI were binned into discrete ranges based on established medical standards for better model interpretability.</a:t>
            </a:r>
          </a:p>
        </p:txBody>
      </p:sp>
      <p:sp>
        <p:nvSpPr>
          <p:cNvPr name="TextBox 16" id="16"/>
          <p:cNvSpPr txBox="true"/>
          <p:nvPr/>
        </p:nvSpPr>
        <p:spPr>
          <a:xfrm rot="0">
            <a:off x="9326612" y="2796629"/>
            <a:ext cx="8474125" cy="492324"/>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E0D6DE"/>
                </a:solidFill>
                <a:latin typeface="Noto Sans Bold"/>
                <a:ea typeface="Noto Sans Bold"/>
                <a:cs typeface="Noto Sans Bold"/>
                <a:sym typeface="Noto Sans Bold"/>
              </a:rPr>
              <a:t>Data Splitting:</a:t>
            </a:r>
            <a:r>
              <a:rPr lang="en-US" sz="1062">
                <a:solidFill>
                  <a:srgbClr val="E0D6DE"/>
                </a:solidFill>
                <a:latin typeface="Noto Sans"/>
                <a:ea typeface="Noto Sans"/>
                <a:cs typeface="Noto Sans"/>
                <a:sym typeface="Noto Sans"/>
              </a:rPr>
              <a:t> The cleaned dataset of 498 records was split into a 60% training set (298 records) and a 40% testing set (200 records).</a:t>
            </a:r>
          </a:p>
        </p:txBody>
      </p:sp>
      <p:grpSp>
        <p:nvGrpSpPr>
          <p:cNvPr name="Group 17" id="17"/>
          <p:cNvGrpSpPr>
            <a:grpSpLocks noChangeAspect="true"/>
          </p:cNvGrpSpPr>
          <p:nvPr/>
        </p:nvGrpSpPr>
        <p:grpSpPr>
          <a:xfrm rot="0">
            <a:off x="9326612" y="3448645"/>
            <a:ext cx="8474125" cy="8474125"/>
            <a:chOff x="0" y="0"/>
            <a:chExt cx="11298833" cy="11298833"/>
          </a:xfrm>
        </p:grpSpPr>
        <p:sp>
          <p:nvSpPr>
            <p:cNvPr name="Freeform 18" id="18" descr="preencoded.png"/>
            <p:cNvSpPr/>
            <p:nvPr/>
          </p:nvSpPr>
          <p:spPr>
            <a:xfrm flipH="false" flipV="false" rot="0">
              <a:off x="0" y="0"/>
              <a:ext cx="11298809" cy="11298809"/>
            </a:xfrm>
            <a:custGeom>
              <a:avLst/>
              <a:gdLst/>
              <a:ahLst/>
              <a:cxnLst/>
              <a:rect r="r" b="b" t="t" l="l"/>
              <a:pathLst>
                <a:path h="11298809" w="11298809">
                  <a:moveTo>
                    <a:pt x="0" y="0"/>
                  </a:moveTo>
                  <a:lnTo>
                    <a:pt x="11298809" y="0"/>
                  </a:lnTo>
                  <a:lnTo>
                    <a:pt x="11298809" y="11298809"/>
                  </a:lnTo>
                  <a:lnTo>
                    <a:pt x="0" y="11298809"/>
                  </a:lnTo>
                  <a:lnTo>
                    <a:pt x="0" y="0"/>
                  </a:lnTo>
                  <a:close/>
                </a:path>
              </a:pathLst>
            </a:custGeom>
            <a:blipFill>
              <a:blip r:embed="rId5"/>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grpSp>
        <p:nvGrpSpPr>
          <p:cNvPr name="Group 6" id="6"/>
          <p:cNvGrpSpPr>
            <a:grpSpLocks noChangeAspect="true"/>
          </p:cNvGrpSpPr>
          <p:nvPr/>
        </p:nvGrpSpPr>
        <p:grpSpPr>
          <a:xfrm rot="0">
            <a:off x="0" y="0"/>
            <a:ext cx="18288000" cy="2868514"/>
            <a:chOff x="0" y="0"/>
            <a:chExt cx="24384000" cy="3824685"/>
          </a:xfrm>
        </p:grpSpPr>
        <p:sp>
          <p:nvSpPr>
            <p:cNvPr name="Freeform 7" id="7" descr="preencoded.png"/>
            <p:cNvSpPr/>
            <p:nvPr/>
          </p:nvSpPr>
          <p:spPr>
            <a:xfrm flipH="false" flipV="false" rot="0">
              <a:off x="0" y="0"/>
              <a:ext cx="24384000" cy="3824732"/>
            </a:xfrm>
            <a:custGeom>
              <a:avLst/>
              <a:gdLst/>
              <a:ahLst/>
              <a:cxnLst/>
              <a:rect r="r" b="b" t="t" l="l"/>
              <a:pathLst>
                <a:path h="3824732" w="24384000">
                  <a:moveTo>
                    <a:pt x="0" y="0"/>
                  </a:moveTo>
                  <a:lnTo>
                    <a:pt x="24384000" y="0"/>
                  </a:lnTo>
                  <a:lnTo>
                    <a:pt x="24384000" y="3824732"/>
                  </a:lnTo>
                  <a:lnTo>
                    <a:pt x="0" y="3824732"/>
                  </a:lnTo>
                  <a:lnTo>
                    <a:pt x="0" y="0"/>
                  </a:lnTo>
                  <a:close/>
                </a:path>
              </a:pathLst>
            </a:custGeom>
            <a:blipFill>
              <a:blip r:embed="rId4"/>
              <a:stretch>
                <a:fillRect l="-25" t="0" r="-25" b="1"/>
              </a:stretch>
            </a:blipFill>
          </p:spPr>
        </p:sp>
      </p:grpSp>
      <p:sp>
        <p:nvSpPr>
          <p:cNvPr name="TextBox 8" id="8"/>
          <p:cNvSpPr txBox="true"/>
          <p:nvPr/>
        </p:nvSpPr>
        <p:spPr>
          <a:xfrm rot="0">
            <a:off x="803076" y="3851374"/>
            <a:ext cx="11384012" cy="764679"/>
          </a:xfrm>
          <a:prstGeom prst="rect">
            <a:avLst/>
          </a:prstGeom>
        </p:spPr>
        <p:txBody>
          <a:bodyPr anchor="t" rtlCol="false" tIns="0" lIns="0" bIns="0" rIns="0">
            <a:spAutoFit/>
          </a:bodyPr>
          <a:lstStyle/>
          <a:p>
            <a:pPr algn="l">
              <a:lnSpc>
                <a:spcPts val="5625"/>
              </a:lnSpc>
            </a:pPr>
            <a:r>
              <a:rPr lang="en-US" sz="4499">
                <a:solidFill>
                  <a:srgbClr val="97B8FF"/>
                </a:solidFill>
                <a:latin typeface="Arimo"/>
                <a:ea typeface="Arimo"/>
                <a:cs typeface="Arimo"/>
                <a:sym typeface="Arimo"/>
              </a:rPr>
              <a:t>Modeling: Algorithm Selection &amp; Setup</a:t>
            </a:r>
          </a:p>
        </p:txBody>
      </p:sp>
      <p:sp>
        <p:nvSpPr>
          <p:cNvPr name="TextBox 9" id="9"/>
          <p:cNvSpPr txBox="true"/>
          <p:nvPr/>
        </p:nvSpPr>
        <p:spPr>
          <a:xfrm rot="0">
            <a:off x="803076" y="4893469"/>
            <a:ext cx="16681847" cy="433834"/>
          </a:xfrm>
          <a:prstGeom prst="rect">
            <a:avLst/>
          </a:prstGeom>
        </p:spPr>
        <p:txBody>
          <a:bodyPr anchor="t" rtlCol="false" tIns="0" lIns="0" bIns="0" rIns="0">
            <a:spAutoFit/>
          </a:bodyPr>
          <a:lstStyle/>
          <a:p>
            <a:pPr algn="l">
              <a:lnSpc>
                <a:spcPts val="2874"/>
              </a:lnSpc>
            </a:pPr>
            <a:r>
              <a:rPr lang="en-US" sz="1750">
                <a:solidFill>
                  <a:srgbClr val="E0D6DE"/>
                </a:solidFill>
                <a:latin typeface="Noto Sans"/>
                <a:ea typeface="Noto Sans"/>
                <a:cs typeface="Noto Sans"/>
                <a:sym typeface="Noto Sans"/>
              </a:rPr>
              <a:t>We selected two prominent machine learning algorithms, CART and KNN, for their suitability in classification tasks with categorized independent variables.</a:t>
            </a:r>
          </a:p>
        </p:txBody>
      </p:sp>
      <p:grpSp>
        <p:nvGrpSpPr>
          <p:cNvPr name="Group 10" id="10"/>
          <p:cNvGrpSpPr/>
          <p:nvPr/>
        </p:nvGrpSpPr>
        <p:grpSpPr>
          <a:xfrm rot="0">
            <a:off x="803076" y="5585371"/>
            <a:ext cx="5407670" cy="3045768"/>
            <a:chOff x="0" y="0"/>
            <a:chExt cx="7210227" cy="4061023"/>
          </a:xfrm>
        </p:grpSpPr>
        <p:sp>
          <p:nvSpPr>
            <p:cNvPr name="Freeform 11" id="11"/>
            <p:cNvSpPr/>
            <p:nvPr/>
          </p:nvSpPr>
          <p:spPr>
            <a:xfrm flipH="false" flipV="false" rot="0">
              <a:off x="0" y="0"/>
              <a:ext cx="7210171" cy="4060952"/>
            </a:xfrm>
            <a:custGeom>
              <a:avLst/>
              <a:gdLst/>
              <a:ahLst/>
              <a:cxnLst/>
              <a:rect r="r" b="b" t="t" l="l"/>
              <a:pathLst>
                <a:path h="4060952" w="7210171">
                  <a:moveTo>
                    <a:pt x="0" y="45847"/>
                  </a:moveTo>
                  <a:cubicBezTo>
                    <a:pt x="0" y="20574"/>
                    <a:pt x="20574" y="0"/>
                    <a:pt x="45847" y="0"/>
                  </a:cubicBezTo>
                  <a:lnTo>
                    <a:pt x="7164324" y="0"/>
                  </a:lnTo>
                  <a:cubicBezTo>
                    <a:pt x="7189724" y="0"/>
                    <a:pt x="7210171" y="20574"/>
                    <a:pt x="7210171" y="45847"/>
                  </a:cubicBezTo>
                  <a:lnTo>
                    <a:pt x="7210171" y="4015105"/>
                  </a:lnTo>
                  <a:cubicBezTo>
                    <a:pt x="7210171" y="4040505"/>
                    <a:pt x="7189597" y="4060952"/>
                    <a:pt x="7164324" y="4060952"/>
                  </a:cubicBezTo>
                  <a:lnTo>
                    <a:pt x="45847" y="4060952"/>
                  </a:lnTo>
                  <a:cubicBezTo>
                    <a:pt x="20447" y="4060952"/>
                    <a:pt x="0" y="4040378"/>
                    <a:pt x="0" y="4015105"/>
                  </a:cubicBezTo>
                  <a:close/>
                </a:path>
              </a:pathLst>
            </a:custGeom>
            <a:solidFill>
              <a:srgbClr val="26262B"/>
            </a:solidFill>
            <a:ln w="12700">
              <a:solidFill>
                <a:srgbClr val="000000"/>
              </a:solidFill>
            </a:ln>
          </p:spPr>
        </p:sp>
      </p:grpSp>
      <p:grpSp>
        <p:nvGrpSpPr>
          <p:cNvPr name="Group 12" id="12"/>
          <p:cNvGrpSpPr>
            <a:grpSpLocks noChangeAspect="true"/>
          </p:cNvGrpSpPr>
          <p:nvPr/>
        </p:nvGrpSpPr>
        <p:grpSpPr>
          <a:xfrm rot="0">
            <a:off x="1032421" y="5814715"/>
            <a:ext cx="688330" cy="688330"/>
            <a:chOff x="0" y="0"/>
            <a:chExt cx="917773" cy="917773"/>
          </a:xfrm>
        </p:grpSpPr>
        <p:sp>
          <p:nvSpPr>
            <p:cNvPr name="Freeform 13" id="13" descr="preencoded.png"/>
            <p:cNvSpPr/>
            <p:nvPr/>
          </p:nvSpPr>
          <p:spPr>
            <a:xfrm flipH="false" flipV="false" rot="0">
              <a:off x="0" y="0"/>
              <a:ext cx="917829" cy="917829"/>
            </a:xfrm>
            <a:custGeom>
              <a:avLst/>
              <a:gdLst/>
              <a:ahLst/>
              <a:cxnLst/>
              <a:rect r="r" b="b" t="t" l="l"/>
              <a:pathLst>
                <a:path h="917829" w="917829">
                  <a:moveTo>
                    <a:pt x="0" y="0"/>
                  </a:moveTo>
                  <a:lnTo>
                    <a:pt x="917829" y="0"/>
                  </a:lnTo>
                  <a:lnTo>
                    <a:pt x="917829" y="917829"/>
                  </a:lnTo>
                  <a:lnTo>
                    <a:pt x="0" y="917829"/>
                  </a:lnTo>
                  <a:lnTo>
                    <a:pt x="0" y="0"/>
                  </a:lnTo>
                  <a:close/>
                </a:path>
              </a:pathLst>
            </a:custGeom>
            <a:blipFill>
              <a:blip r:embed="rId5"/>
              <a:stretch>
                <a:fillRect l="0" t="0" r="6" b="6"/>
              </a:stretch>
            </a:blipFill>
          </p:spPr>
        </p:sp>
      </p:grpSp>
      <p:sp>
        <p:nvSpPr>
          <p:cNvPr name="Freeform 14" id="14" descr="preencoded.png"/>
          <p:cNvSpPr/>
          <p:nvPr/>
        </p:nvSpPr>
        <p:spPr>
          <a:xfrm flipH="false" flipV="false" rot="0">
            <a:off x="1221730" y="6003875"/>
            <a:ext cx="309711" cy="309711"/>
          </a:xfrm>
          <a:custGeom>
            <a:avLst/>
            <a:gdLst/>
            <a:ahLst/>
            <a:cxnLst/>
            <a:rect r="r" b="b" t="t" l="l"/>
            <a:pathLst>
              <a:path h="309711" w="309711">
                <a:moveTo>
                  <a:pt x="0" y="0"/>
                </a:moveTo>
                <a:lnTo>
                  <a:pt x="309711" y="0"/>
                </a:lnTo>
                <a:lnTo>
                  <a:pt x="309711" y="309711"/>
                </a:lnTo>
                <a:lnTo>
                  <a:pt x="0" y="309711"/>
                </a:lnTo>
                <a:lnTo>
                  <a:pt x="0" y="0"/>
                </a:lnTo>
                <a:close/>
              </a:path>
            </a:pathLst>
          </a:custGeom>
          <a:blipFill>
            <a:blip r:embed="rId6">
              <a:extLst>
                <a:ext uri="{96DAC541-7B7A-43D3-8B79-37D633B846F1}">
                  <asvg:svgBlip xmlns:asvg="http://schemas.microsoft.com/office/drawing/2016/SVG/main" r:embed="rId7"/>
                </a:ext>
              </a:extLst>
            </a:blip>
            <a:stretch>
              <a:fillRect l="0" t="-3030" r="0" b="-3030"/>
            </a:stretch>
          </a:blipFill>
        </p:spPr>
      </p:sp>
      <p:sp>
        <p:nvSpPr>
          <p:cNvPr name="TextBox 15" id="15"/>
          <p:cNvSpPr txBox="true"/>
          <p:nvPr/>
        </p:nvSpPr>
        <p:spPr>
          <a:xfrm rot="0">
            <a:off x="1032421" y="6703814"/>
            <a:ext cx="3442098" cy="458837"/>
          </a:xfrm>
          <a:prstGeom prst="rect">
            <a:avLst/>
          </a:prstGeom>
        </p:spPr>
        <p:txBody>
          <a:bodyPr anchor="t" rtlCol="false" tIns="0" lIns="0" bIns="0" rIns="0">
            <a:spAutoFit/>
          </a:bodyPr>
          <a:lstStyle/>
          <a:p>
            <a:pPr algn="l">
              <a:lnSpc>
                <a:spcPts val="3374"/>
              </a:lnSpc>
            </a:pPr>
            <a:r>
              <a:rPr lang="en-US" sz="2687">
                <a:solidFill>
                  <a:srgbClr val="E0D6DE"/>
                </a:solidFill>
                <a:latin typeface="Arimo"/>
                <a:ea typeface="Arimo"/>
                <a:cs typeface="Arimo"/>
                <a:sym typeface="Arimo"/>
              </a:rPr>
              <a:t> Decision Tree</a:t>
            </a:r>
          </a:p>
        </p:txBody>
      </p:sp>
      <p:sp>
        <p:nvSpPr>
          <p:cNvPr name="TextBox 16" id="16"/>
          <p:cNvSpPr txBox="true"/>
          <p:nvPr/>
        </p:nvSpPr>
        <p:spPr>
          <a:xfrm rot="0">
            <a:off x="1032421" y="7233643"/>
            <a:ext cx="4948981" cy="1168153"/>
          </a:xfrm>
          <a:prstGeom prst="rect">
            <a:avLst/>
          </a:prstGeom>
        </p:spPr>
        <p:txBody>
          <a:bodyPr anchor="t" rtlCol="false" tIns="0" lIns="0" bIns="0" rIns="0">
            <a:spAutoFit/>
          </a:bodyPr>
          <a:lstStyle/>
          <a:p>
            <a:pPr algn="l">
              <a:lnSpc>
                <a:spcPts val="2874"/>
              </a:lnSpc>
            </a:pPr>
            <a:r>
              <a:rPr lang="en-US" sz="1750">
                <a:solidFill>
                  <a:srgbClr val="E0D6DE"/>
                </a:solidFill>
                <a:latin typeface="Noto Sans"/>
                <a:ea typeface="Noto Sans"/>
                <a:cs typeface="Noto Sans"/>
                <a:sym typeface="Noto Sans"/>
              </a:rPr>
              <a:t>Applied with a controlled depth of 4 to prevent overfitting and enhance interpretability.</a:t>
            </a:r>
          </a:p>
        </p:txBody>
      </p:sp>
      <p:grpSp>
        <p:nvGrpSpPr>
          <p:cNvPr name="Group 17" id="17"/>
          <p:cNvGrpSpPr/>
          <p:nvPr/>
        </p:nvGrpSpPr>
        <p:grpSpPr>
          <a:xfrm rot="0">
            <a:off x="6440091" y="5585371"/>
            <a:ext cx="5407670" cy="3045768"/>
            <a:chOff x="0" y="0"/>
            <a:chExt cx="7210227" cy="4061023"/>
          </a:xfrm>
        </p:grpSpPr>
        <p:sp>
          <p:nvSpPr>
            <p:cNvPr name="Freeform 18" id="18"/>
            <p:cNvSpPr/>
            <p:nvPr/>
          </p:nvSpPr>
          <p:spPr>
            <a:xfrm flipH="false" flipV="false" rot="0">
              <a:off x="0" y="0"/>
              <a:ext cx="7210171" cy="4060952"/>
            </a:xfrm>
            <a:custGeom>
              <a:avLst/>
              <a:gdLst/>
              <a:ahLst/>
              <a:cxnLst/>
              <a:rect r="r" b="b" t="t" l="l"/>
              <a:pathLst>
                <a:path h="4060952" w="7210171">
                  <a:moveTo>
                    <a:pt x="0" y="45847"/>
                  </a:moveTo>
                  <a:cubicBezTo>
                    <a:pt x="0" y="20574"/>
                    <a:pt x="20574" y="0"/>
                    <a:pt x="45847" y="0"/>
                  </a:cubicBezTo>
                  <a:lnTo>
                    <a:pt x="7164324" y="0"/>
                  </a:lnTo>
                  <a:cubicBezTo>
                    <a:pt x="7189724" y="0"/>
                    <a:pt x="7210171" y="20574"/>
                    <a:pt x="7210171" y="45847"/>
                  </a:cubicBezTo>
                  <a:lnTo>
                    <a:pt x="7210171" y="4015105"/>
                  </a:lnTo>
                  <a:cubicBezTo>
                    <a:pt x="7210171" y="4040505"/>
                    <a:pt x="7189597" y="4060952"/>
                    <a:pt x="7164324" y="4060952"/>
                  </a:cubicBezTo>
                  <a:lnTo>
                    <a:pt x="45847" y="4060952"/>
                  </a:lnTo>
                  <a:cubicBezTo>
                    <a:pt x="20447" y="4060952"/>
                    <a:pt x="0" y="4040378"/>
                    <a:pt x="0" y="4015105"/>
                  </a:cubicBezTo>
                  <a:close/>
                </a:path>
              </a:pathLst>
            </a:custGeom>
            <a:solidFill>
              <a:srgbClr val="26262B"/>
            </a:solidFill>
            <a:ln w="12700">
              <a:solidFill>
                <a:srgbClr val="000000"/>
              </a:solidFill>
            </a:ln>
          </p:spPr>
        </p:sp>
      </p:grpSp>
      <p:grpSp>
        <p:nvGrpSpPr>
          <p:cNvPr name="Group 19" id="19"/>
          <p:cNvGrpSpPr>
            <a:grpSpLocks noChangeAspect="true"/>
          </p:cNvGrpSpPr>
          <p:nvPr/>
        </p:nvGrpSpPr>
        <p:grpSpPr>
          <a:xfrm rot="0">
            <a:off x="6669435" y="5814715"/>
            <a:ext cx="688330" cy="688330"/>
            <a:chOff x="0" y="0"/>
            <a:chExt cx="917773" cy="917773"/>
          </a:xfrm>
        </p:grpSpPr>
        <p:sp>
          <p:nvSpPr>
            <p:cNvPr name="Freeform 20" id="20" descr="preencoded.png"/>
            <p:cNvSpPr/>
            <p:nvPr/>
          </p:nvSpPr>
          <p:spPr>
            <a:xfrm flipH="false" flipV="false" rot="0">
              <a:off x="0" y="0"/>
              <a:ext cx="917829" cy="917829"/>
            </a:xfrm>
            <a:custGeom>
              <a:avLst/>
              <a:gdLst/>
              <a:ahLst/>
              <a:cxnLst/>
              <a:rect r="r" b="b" t="t" l="l"/>
              <a:pathLst>
                <a:path h="917829" w="917829">
                  <a:moveTo>
                    <a:pt x="0" y="0"/>
                  </a:moveTo>
                  <a:lnTo>
                    <a:pt x="917829" y="0"/>
                  </a:lnTo>
                  <a:lnTo>
                    <a:pt x="917829" y="917829"/>
                  </a:lnTo>
                  <a:lnTo>
                    <a:pt x="0" y="917829"/>
                  </a:lnTo>
                  <a:lnTo>
                    <a:pt x="0" y="0"/>
                  </a:lnTo>
                  <a:close/>
                </a:path>
              </a:pathLst>
            </a:custGeom>
            <a:blipFill>
              <a:blip r:embed="rId8"/>
              <a:stretch>
                <a:fillRect l="0" t="0" r="6" b="6"/>
              </a:stretch>
            </a:blipFill>
          </p:spPr>
        </p:sp>
      </p:grpSp>
      <p:sp>
        <p:nvSpPr>
          <p:cNvPr name="Freeform 21" id="21" descr="preencoded.png"/>
          <p:cNvSpPr/>
          <p:nvPr/>
        </p:nvSpPr>
        <p:spPr>
          <a:xfrm flipH="false" flipV="false" rot="0">
            <a:off x="6858744" y="6003875"/>
            <a:ext cx="309711" cy="309711"/>
          </a:xfrm>
          <a:custGeom>
            <a:avLst/>
            <a:gdLst/>
            <a:ahLst/>
            <a:cxnLst/>
            <a:rect r="r" b="b" t="t" l="l"/>
            <a:pathLst>
              <a:path h="309711" w="309711">
                <a:moveTo>
                  <a:pt x="0" y="0"/>
                </a:moveTo>
                <a:lnTo>
                  <a:pt x="309711" y="0"/>
                </a:lnTo>
                <a:lnTo>
                  <a:pt x="309711" y="309711"/>
                </a:lnTo>
                <a:lnTo>
                  <a:pt x="0" y="309711"/>
                </a:lnTo>
                <a:lnTo>
                  <a:pt x="0" y="0"/>
                </a:lnTo>
                <a:close/>
              </a:path>
            </a:pathLst>
          </a:custGeom>
          <a:blipFill>
            <a:blip r:embed="rId9">
              <a:extLst>
                <a:ext uri="{96DAC541-7B7A-43D3-8B79-37D633B846F1}">
                  <asvg:svgBlip xmlns:asvg="http://schemas.microsoft.com/office/drawing/2016/SVG/main" r:embed="rId10"/>
                </a:ext>
              </a:extLst>
            </a:blip>
            <a:stretch>
              <a:fillRect l="0" t="-21212" r="0" b="-21212"/>
            </a:stretch>
          </a:blipFill>
        </p:spPr>
      </p:sp>
      <p:sp>
        <p:nvSpPr>
          <p:cNvPr name="TextBox 22" id="22"/>
          <p:cNvSpPr txBox="true"/>
          <p:nvPr/>
        </p:nvSpPr>
        <p:spPr>
          <a:xfrm rot="0">
            <a:off x="6669435" y="6703814"/>
            <a:ext cx="4732287" cy="458837"/>
          </a:xfrm>
          <a:prstGeom prst="rect">
            <a:avLst/>
          </a:prstGeom>
        </p:spPr>
        <p:txBody>
          <a:bodyPr anchor="t" rtlCol="false" tIns="0" lIns="0" bIns="0" rIns="0">
            <a:spAutoFit/>
          </a:bodyPr>
          <a:lstStyle/>
          <a:p>
            <a:pPr algn="l">
              <a:lnSpc>
                <a:spcPts val="3374"/>
              </a:lnSpc>
            </a:pPr>
            <a:r>
              <a:rPr lang="en-US" sz="2687">
                <a:solidFill>
                  <a:srgbClr val="E0D6DE"/>
                </a:solidFill>
                <a:latin typeface="Arimo"/>
                <a:ea typeface="Arimo"/>
                <a:cs typeface="Arimo"/>
                <a:sym typeface="Arimo"/>
              </a:rPr>
              <a:t>K-Nearest Neighbor (KNN)</a:t>
            </a:r>
          </a:p>
        </p:txBody>
      </p:sp>
      <p:sp>
        <p:nvSpPr>
          <p:cNvPr name="TextBox 23" id="23"/>
          <p:cNvSpPr txBox="true"/>
          <p:nvPr/>
        </p:nvSpPr>
        <p:spPr>
          <a:xfrm rot="0">
            <a:off x="6669435" y="7233643"/>
            <a:ext cx="4948981" cy="800992"/>
          </a:xfrm>
          <a:prstGeom prst="rect">
            <a:avLst/>
          </a:prstGeom>
        </p:spPr>
        <p:txBody>
          <a:bodyPr anchor="t" rtlCol="false" tIns="0" lIns="0" bIns="0" rIns="0">
            <a:spAutoFit/>
          </a:bodyPr>
          <a:lstStyle/>
          <a:p>
            <a:pPr algn="l">
              <a:lnSpc>
                <a:spcPts val="2874"/>
              </a:lnSpc>
            </a:pPr>
            <a:r>
              <a:rPr lang="en-US" sz="1750">
                <a:solidFill>
                  <a:srgbClr val="E0D6DE"/>
                </a:solidFill>
                <a:latin typeface="Noto Sans"/>
                <a:ea typeface="Noto Sans"/>
                <a:cs typeface="Noto Sans"/>
                <a:sym typeface="Noto Sans"/>
              </a:rPr>
              <a:t>Utilized for its non-parametric approach to classification based on feature similarity.</a:t>
            </a:r>
          </a:p>
        </p:txBody>
      </p:sp>
      <p:grpSp>
        <p:nvGrpSpPr>
          <p:cNvPr name="Group 24" id="24"/>
          <p:cNvGrpSpPr/>
          <p:nvPr/>
        </p:nvGrpSpPr>
        <p:grpSpPr>
          <a:xfrm rot="0">
            <a:off x="12077105" y="5585371"/>
            <a:ext cx="5407670" cy="3045768"/>
            <a:chOff x="0" y="0"/>
            <a:chExt cx="7210227" cy="4061023"/>
          </a:xfrm>
        </p:grpSpPr>
        <p:sp>
          <p:nvSpPr>
            <p:cNvPr name="Freeform 25" id="25"/>
            <p:cNvSpPr/>
            <p:nvPr/>
          </p:nvSpPr>
          <p:spPr>
            <a:xfrm flipH="false" flipV="false" rot="0">
              <a:off x="0" y="0"/>
              <a:ext cx="7210171" cy="4060952"/>
            </a:xfrm>
            <a:custGeom>
              <a:avLst/>
              <a:gdLst/>
              <a:ahLst/>
              <a:cxnLst/>
              <a:rect r="r" b="b" t="t" l="l"/>
              <a:pathLst>
                <a:path h="4060952" w="7210171">
                  <a:moveTo>
                    <a:pt x="0" y="45847"/>
                  </a:moveTo>
                  <a:cubicBezTo>
                    <a:pt x="0" y="20574"/>
                    <a:pt x="20574" y="0"/>
                    <a:pt x="45847" y="0"/>
                  </a:cubicBezTo>
                  <a:lnTo>
                    <a:pt x="7164324" y="0"/>
                  </a:lnTo>
                  <a:cubicBezTo>
                    <a:pt x="7189724" y="0"/>
                    <a:pt x="7210171" y="20574"/>
                    <a:pt x="7210171" y="45847"/>
                  </a:cubicBezTo>
                  <a:lnTo>
                    <a:pt x="7210171" y="4015105"/>
                  </a:lnTo>
                  <a:cubicBezTo>
                    <a:pt x="7210171" y="4040505"/>
                    <a:pt x="7189597" y="4060952"/>
                    <a:pt x="7164324" y="4060952"/>
                  </a:cubicBezTo>
                  <a:lnTo>
                    <a:pt x="45847" y="4060952"/>
                  </a:lnTo>
                  <a:cubicBezTo>
                    <a:pt x="20447" y="4060952"/>
                    <a:pt x="0" y="4040378"/>
                    <a:pt x="0" y="4015105"/>
                  </a:cubicBezTo>
                  <a:close/>
                </a:path>
              </a:pathLst>
            </a:custGeom>
            <a:solidFill>
              <a:srgbClr val="26262B"/>
            </a:solidFill>
            <a:ln w="12700">
              <a:solidFill>
                <a:srgbClr val="000000"/>
              </a:solidFill>
            </a:ln>
          </p:spPr>
        </p:sp>
      </p:grpSp>
      <p:grpSp>
        <p:nvGrpSpPr>
          <p:cNvPr name="Group 26" id="26"/>
          <p:cNvGrpSpPr>
            <a:grpSpLocks noChangeAspect="true"/>
          </p:cNvGrpSpPr>
          <p:nvPr/>
        </p:nvGrpSpPr>
        <p:grpSpPr>
          <a:xfrm rot="0">
            <a:off x="12306449" y="5814715"/>
            <a:ext cx="688330" cy="688330"/>
            <a:chOff x="0" y="0"/>
            <a:chExt cx="917773" cy="917773"/>
          </a:xfrm>
        </p:grpSpPr>
        <p:sp>
          <p:nvSpPr>
            <p:cNvPr name="Freeform 27" id="27" descr="preencoded.png"/>
            <p:cNvSpPr/>
            <p:nvPr/>
          </p:nvSpPr>
          <p:spPr>
            <a:xfrm flipH="false" flipV="false" rot="0">
              <a:off x="0" y="0"/>
              <a:ext cx="917829" cy="917829"/>
            </a:xfrm>
            <a:custGeom>
              <a:avLst/>
              <a:gdLst/>
              <a:ahLst/>
              <a:cxnLst/>
              <a:rect r="r" b="b" t="t" l="l"/>
              <a:pathLst>
                <a:path h="917829" w="917829">
                  <a:moveTo>
                    <a:pt x="0" y="0"/>
                  </a:moveTo>
                  <a:lnTo>
                    <a:pt x="917829" y="0"/>
                  </a:lnTo>
                  <a:lnTo>
                    <a:pt x="917829" y="917829"/>
                  </a:lnTo>
                  <a:lnTo>
                    <a:pt x="0" y="917829"/>
                  </a:lnTo>
                  <a:lnTo>
                    <a:pt x="0" y="0"/>
                  </a:lnTo>
                  <a:close/>
                </a:path>
              </a:pathLst>
            </a:custGeom>
            <a:blipFill>
              <a:blip r:embed="rId11"/>
              <a:stretch>
                <a:fillRect l="0" t="0" r="6" b="6"/>
              </a:stretch>
            </a:blipFill>
          </p:spPr>
        </p:sp>
      </p:grpSp>
      <p:sp>
        <p:nvSpPr>
          <p:cNvPr name="Freeform 28" id="28" descr="preencoded.png"/>
          <p:cNvSpPr/>
          <p:nvPr/>
        </p:nvSpPr>
        <p:spPr>
          <a:xfrm flipH="false" flipV="false" rot="0">
            <a:off x="12495759" y="6003875"/>
            <a:ext cx="309711" cy="309711"/>
          </a:xfrm>
          <a:custGeom>
            <a:avLst/>
            <a:gdLst/>
            <a:ahLst/>
            <a:cxnLst/>
            <a:rect r="r" b="b" t="t" l="l"/>
            <a:pathLst>
              <a:path h="309711" w="309711">
                <a:moveTo>
                  <a:pt x="0" y="0"/>
                </a:moveTo>
                <a:lnTo>
                  <a:pt x="309711" y="0"/>
                </a:lnTo>
                <a:lnTo>
                  <a:pt x="309711" y="309711"/>
                </a:lnTo>
                <a:lnTo>
                  <a:pt x="0" y="309711"/>
                </a:lnTo>
                <a:lnTo>
                  <a:pt x="0" y="0"/>
                </a:lnTo>
                <a:close/>
              </a:path>
            </a:pathLst>
          </a:custGeom>
          <a:blipFill>
            <a:blip r:embed="rId12">
              <a:extLst>
                <a:ext uri="{96DAC541-7B7A-43D3-8B79-37D633B846F1}">
                  <asvg:svgBlip xmlns:asvg="http://schemas.microsoft.com/office/drawing/2016/SVG/main" r:embed="rId13"/>
                </a:ext>
              </a:extLst>
            </a:blip>
            <a:stretch>
              <a:fillRect l="-1515" t="0" r="-1515" b="0"/>
            </a:stretch>
          </a:blipFill>
        </p:spPr>
      </p:sp>
      <p:sp>
        <p:nvSpPr>
          <p:cNvPr name="TextBox 29" id="29"/>
          <p:cNvSpPr txBox="true"/>
          <p:nvPr/>
        </p:nvSpPr>
        <p:spPr>
          <a:xfrm rot="0">
            <a:off x="12306449" y="6703814"/>
            <a:ext cx="3442098" cy="458837"/>
          </a:xfrm>
          <a:prstGeom prst="rect">
            <a:avLst/>
          </a:prstGeom>
        </p:spPr>
        <p:txBody>
          <a:bodyPr anchor="t" rtlCol="false" tIns="0" lIns="0" bIns="0" rIns="0">
            <a:spAutoFit/>
          </a:bodyPr>
          <a:lstStyle/>
          <a:p>
            <a:pPr algn="l">
              <a:lnSpc>
                <a:spcPts val="3374"/>
              </a:lnSpc>
            </a:pPr>
            <a:r>
              <a:rPr lang="en-US" sz="2687">
                <a:solidFill>
                  <a:srgbClr val="E0D6DE"/>
                </a:solidFill>
                <a:latin typeface="Arimo"/>
                <a:ea typeface="Arimo"/>
                <a:cs typeface="Arimo"/>
                <a:sym typeface="Arimo"/>
              </a:rPr>
              <a:t>Comparison Goal</a:t>
            </a:r>
          </a:p>
        </p:txBody>
      </p:sp>
      <p:sp>
        <p:nvSpPr>
          <p:cNvPr name="TextBox 30" id="30"/>
          <p:cNvSpPr txBox="true"/>
          <p:nvPr/>
        </p:nvSpPr>
        <p:spPr>
          <a:xfrm rot="0">
            <a:off x="12306449" y="7233643"/>
            <a:ext cx="4948981" cy="1168153"/>
          </a:xfrm>
          <a:prstGeom prst="rect">
            <a:avLst/>
          </a:prstGeom>
        </p:spPr>
        <p:txBody>
          <a:bodyPr anchor="t" rtlCol="false" tIns="0" lIns="0" bIns="0" rIns="0">
            <a:spAutoFit/>
          </a:bodyPr>
          <a:lstStyle/>
          <a:p>
            <a:pPr algn="l">
              <a:lnSpc>
                <a:spcPts val="2874"/>
              </a:lnSpc>
            </a:pPr>
            <a:r>
              <a:rPr lang="en-US" sz="1750">
                <a:solidFill>
                  <a:srgbClr val="E0D6DE"/>
                </a:solidFill>
                <a:latin typeface="Noto Sans"/>
                <a:ea typeface="Noto Sans"/>
                <a:cs typeface="Noto Sans"/>
                <a:sym typeface="Noto Sans"/>
              </a:rPr>
              <a:t>To identify the algorithm providing superior overall accuracy and precision for diabetes detection.</a:t>
            </a:r>
          </a:p>
        </p:txBody>
      </p:sp>
      <p:sp>
        <p:nvSpPr>
          <p:cNvPr name="TextBox 31" id="31"/>
          <p:cNvSpPr txBox="true"/>
          <p:nvPr/>
        </p:nvSpPr>
        <p:spPr>
          <a:xfrm rot="0">
            <a:off x="803076" y="8822531"/>
            <a:ext cx="16681847" cy="433834"/>
          </a:xfrm>
          <a:prstGeom prst="rect">
            <a:avLst/>
          </a:prstGeom>
        </p:spPr>
        <p:txBody>
          <a:bodyPr anchor="t" rtlCol="false" tIns="0" lIns="0" bIns="0" rIns="0">
            <a:spAutoFit/>
          </a:bodyPr>
          <a:lstStyle/>
          <a:p>
            <a:pPr algn="l">
              <a:lnSpc>
                <a:spcPts val="2874"/>
              </a:lnSpc>
            </a:pPr>
            <a:r>
              <a:rPr lang="en-US" sz="1750">
                <a:solidFill>
                  <a:srgbClr val="E0D6DE"/>
                </a:solidFill>
                <a:latin typeface="Noto Sans"/>
                <a:ea typeface="Noto Sans"/>
                <a:cs typeface="Noto Sans"/>
                <a:sym typeface="Noto Sans"/>
              </a:rPr>
              <a:t>All models were developed using Python, leveraging the powerful Scikit-learn library, built upon NumPy, SciPy, and Pandas.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name="TextBox 6" id="6"/>
          <p:cNvSpPr txBox="true"/>
          <p:nvPr/>
        </p:nvSpPr>
        <p:spPr>
          <a:xfrm rot="0">
            <a:off x="992238" y="1003250"/>
            <a:ext cx="11664851" cy="943124"/>
          </a:xfrm>
          <a:prstGeom prst="rect">
            <a:avLst/>
          </a:prstGeom>
        </p:spPr>
        <p:txBody>
          <a:bodyPr anchor="t" rtlCol="false" tIns="0" lIns="0" bIns="0" rIns="0">
            <a:spAutoFit/>
          </a:bodyPr>
          <a:lstStyle/>
          <a:p>
            <a:pPr algn="l">
              <a:lnSpc>
                <a:spcPts val="6937"/>
              </a:lnSpc>
            </a:pPr>
            <a:r>
              <a:rPr lang="en-US" sz="5562">
                <a:solidFill>
                  <a:srgbClr val="97B8FF"/>
                </a:solidFill>
                <a:latin typeface="Arimo"/>
                <a:ea typeface="Arimo"/>
                <a:cs typeface="Arimo"/>
                <a:sym typeface="Arimo"/>
              </a:rPr>
              <a:t>Evaluation: Performance Metrics</a:t>
            </a:r>
          </a:p>
        </p:txBody>
      </p:sp>
      <p:sp>
        <p:nvSpPr>
          <p:cNvPr name="TextBox 7" id="7"/>
          <p:cNvSpPr txBox="true"/>
          <p:nvPr/>
        </p:nvSpPr>
        <p:spPr>
          <a:xfrm rot="0">
            <a:off x="992238" y="2427685"/>
            <a:ext cx="16303526" cy="539354"/>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The evaluation highlighted the Decision Tree  model's superior performance across key metrics.</a:t>
            </a:r>
          </a:p>
        </p:txBody>
      </p:sp>
      <p:grpSp>
        <p:nvGrpSpPr>
          <p:cNvPr name="Group 8" id="8"/>
          <p:cNvGrpSpPr>
            <a:grpSpLocks noChangeAspect="true"/>
          </p:cNvGrpSpPr>
          <p:nvPr/>
        </p:nvGrpSpPr>
        <p:grpSpPr>
          <a:xfrm rot="0">
            <a:off x="992238" y="3604915"/>
            <a:ext cx="7805886" cy="2837409"/>
            <a:chOff x="0" y="0"/>
            <a:chExt cx="10407848" cy="3783212"/>
          </a:xfrm>
        </p:grpSpPr>
        <p:sp>
          <p:nvSpPr>
            <p:cNvPr name="Freeform 9" id="9" descr="preencoded.png"/>
            <p:cNvSpPr/>
            <p:nvPr/>
          </p:nvSpPr>
          <p:spPr>
            <a:xfrm flipH="false" flipV="false" rot="0">
              <a:off x="0" y="0"/>
              <a:ext cx="10407904" cy="3783203"/>
            </a:xfrm>
            <a:custGeom>
              <a:avLst/>
              <a:gdLst/>
              <a:ahLst/>
              <a:cxnLst/>
              <a:rect r="r" b="b" t="t" l="l"/>
              <a:pathLst>
                <a:path h="3783203" w="10407904">
                  <a:moveTo>
                    <a:pt x="0" y="0"/>
                  </a:moveTo>
                  <a:lnTo>
                    <a:pt x="10407904" y="0"/>
                  </a:lnTo>
                  <a:lnTo>
                    <a:pt x="10407904" y="3783203"/>
                  </a:lnTo>
                  <a:lnTo>
                    <a:pt x="0" y="3783203"/>
                  </a:lnTo>
                  <a:lnTo>
                    <a:pt x="0" y="0"/>
                  </a:lnTo>
                  <a:close/>
                </a:path>
              </a:pathLst>
            </a:custGeom>
            <a:blipFill>
              <a:blip r:embed="rId4"/>
              <a:stretch>
                <a:fillRect l="-11" t="0" r="-10" b="0"/>
              </a:stretch>
            </a:blipFill>
          </p:spPr>
        </p:sp>
      </p:grpSp>
      <p:grpSp>
        <p:nvGrpSpPr>
          <p:cNvPr name="Group 10" id="10"/>
          <p:cNvGrpSpPr>
            <a:grpSpLocks noChangeAspect="true"/>
          </p:cNvGrpSpPr>
          <p:nvPr/>
        </p:nvGrpSpPr>
        <p:grpSpPr>
          <a:xfrm rot="0">
            <a:off x="9499401" y="3604915"/>
            <a:ext cx="7805886" cy="3686621"/>
            <a:chOff x="0" y="0"/>
            <a:chExt cx="10407848" cy="4915495"/>
          </a:xfrm>
        </p:grpSpPr>
        <p:sp>
          <p:nvSpPr>
            <p:cNvPr name="Freeform 11" id="11" descr="preencoded.png"/>
            <p:cNvSpPr/>
            <p:nvPr/>
          </p:nvSpPr>
          <p:spPr>
            <a:xfrm flipH="false" flipV="false" rot="0">
              <a:off x="0" y="0"/>
              <a:ext cx="10407904" cy="4915535"/>
            </a:xfrm>
            <a:custGeom>
              <a:avLst/>
              <a:gdLst/>
              <a:ahLst/>
              <a:cxnLst/>
              <a:rect r="r" b="b" t="t" l="l"/>
              <a:pathLst>
                <a:path h="4915535" w="10407904">
                  <a:moveTo>
                    <a:pt x="0" y="0"/>
                  </a:moveTo>
                  <a:lnTo>
                    <a:pt x="10407904" y="0"/>
                  </a:lnTo>
                  <a:lnTo>
                    <a:pt x="10407904" y="4915535"/>
                  </a:lnTo>
                  <a:lnTo>
                    <a:pt x="0" y="4915535"/>
                  </a:lnTo>
                  <a:lnTo>
                    <a:pt x="0" y="0"/>
                  </a:lnTo>
                  <a:close/>
                </a:path>
              </a:pathLst>
            </a:custGeom>
            <a:blipFill>
              <a:blip r:embed="rId5"/>
              <a:stretch>
                <a:fillRect l="-35" t="0" r="-35" b="0"/>
              </a:stretch>
            </a:blipFill>
          </p:spPr>
        </p:sp>
      </p:grpSp>
      <p:sp>
        <p:nvSpPr>
          <p:cNvPr name="TextBox 12" id="12"/>
          <p:cNvSpPr txBox="true"/>
          <p:nvPr/>
        </p:nvSpPr>
        <p:spPr>
          <a:xfrm rot="0">
            <a:off x="9499401" y="7524750"/>
            <a:ext cx="7805886" cy="1446610"/>
          </a:xfrm>
          <a:prstGeom prst="rect">
            <a:avLst/>
          </a:prstGeom>
        </p:spPr>
        <p:txBody>
          <a:bodyPr anchor="t" rtlCol="false" tIns="0" lIns="0" bIns="0" rIns="0">
            <a:spAutoFit/>
          </a:bodyPr>
          <a:lstStyle/>
          <a:p>
            <a:pPr algn="l">
              <a:lnSpc>
                <a:spcPts val="3562"/>
              </a:lnSpc>
            </a:pPr>
            <a:r>
              <a:rPr lang="en-US" sz="2187">
                <a:solidFill>
                  <a:srgbClr val="E0D6DE"/>
                </a:solidFill>
                <a:latin typeface="Noto Sans"/>
                <a:ea typeface="Noto Sans"/>
                <a:cs typeface="Noto Sans"/>
                <a:sym typeface="Noto Sans"/>
              </a:rPr>
              <a:t>The </a:t>
            </a:r>
            <a:r>
              <a:rPr lang="en-US" sz="2187" b="true">
                <a:solidFill>
                  <a:srgbClr val="E0D6DE"/>
                </a:solidFill>
                <a:latin typeface="Noto Sans Bold"/>
                <a:ea typeface="Noto Sans Bold"/>
                <a:cs typeface="Noto Sans Bold"/>
                <a:sym typeface="Noto Sans Bold"/>
              </a:rPr>
              <a:t>Decision Tree Model</a:t>
            </a:r>
            <a:r>
              <a:rPr lang="en-US" sz="2187">
                <a:solidFill>
                  <a:srgbClr val="E0D6DE"/>
                </a:solidFill>
                <a:latin typeface="Noto Sans"/>
                <a:ea typeface="Noto Sans"/>
                <a:cs typeface="Noto Sans"/>
                <a:sym typeface="Noto Sans"/>
              </a:rPr>
              <a:t> demonstrated consistently better overall results, particularly in accuracy and AUC, confirming its robustness for this classification task.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7070C"/>
            </a:solidFill>
            <a:ln w="12700">
              <a:solidFill>
                <a:srgbClr val="000000"/>
              </a:solidFill>
            </a:ln>
          </p:spPr>
        </p:sp>
      </p:grpSp>
      <p:sp>
        <p:nvSpPr>
          <p:cNvPr name="TextBox 6" id="6"/>
          <p:cNvSpPr txBox="true"/>
          <p:nvPr/>
        </p:nvSpPr>
        <p:spPr>
          <a:xfrm rot="0">
            <a:off x="776287" y="751731"/>
            <a:ext cx="9000679" cy="592634"/>
          </a:xfrm>
          <a:prstGeom prst="rect">
            <a:avLst/>
          </a:prstGeom>
        </p:spPr>
        <p:txBody>
          <a:bodyPr anchor="t" rtlCol="false" tIns="0" lIns="0" bIns="0" rIns="0">
            <a:spAutoFit/>
          </a:bodyPr>
          <a:lstStyle/>
          <a:p>
            <a:pPr algn="l">
              <a:lnSpc>
                <a:spcPts val="4312"/>
              </a:lnSpc>
            </a:pPr>
            <a:r>
              <a:rPr lang="en-US" sz="3437">
                <a:solidFill>
                  <a:srgbClr val="97B8FF"/>
                </a:solidFill>
                <a:latin typeface="Arimo"/>
                <a:ea typeface="Arimo"/>
                <a:cs typeface="Arimo"/>
                <a:sym typeface="Arimo"/>
              </a:rPr>
              <a:t>K-Nearest Neighbor (KNN) Comparison</a:t>
            </a:r>
          </a:p>
        </p:txBody>
      </p:sp>
      <p:sp>
        <p:nvSpPr>
          <p:cNvPr name="TextBox 7" id="7"/>
          <p:cNvSpPr txBox="true"/>
          <p:nvPr/>
        </p:nvSpPr>
        <p:spPr>
          <a:xfrm rot="0">
            <a:off x="776287" y="1721197"/>
            <a:ext cx="16735425" cy="421481"/>
          </a:xfrm>
          <a:prstGeom prst="rect">
            <a:avLst/>
          </a:prstGeom>
        </p:spPr>
        <p:txBody>
          <a:bodyPr anchor="t" rtlCol="false" tIns="0" lIns="0" bIns="0" rIns="0">
            <a:spAutoFit/>
          </a:bodyPr>
          <a:lstStyle/>
          <a:p>
            <a:pPr algn="l">
              <a:lnSpc>
                <a:spcPts val="2749"/>
              </a:lnSpc>
            </a:pPr>
            <a:r>
              <a:rPr lang="en-US" sz="1687">
                <a:solidFill>
                  <a:srgbClr val="E0D6DE"/>
                </a:solidFill>
                <a:latin typeface="Noto Sans"/>
                <a:ea typeface="Noto Sans"/>
                <a:cs typeface="Noto Sans"/>
                <a:sym typeface="Noto Sans"/>
              </a:rPr>
              <a:t>The K-Nearest Neighbor model was used as an alternative model for comparison. The results confirmed that the Decision Tree was the better choice.</a:t>
            </a:r>
          </a:p>
        </p:txBody>
      </p:sp>
      <p:sp>
        <p:nvSpPr>
          <p:cNvPr name="TextBox 8" id="8"/>
          <p:cNvSpPr txBox="true"/>
          <p:nvPr/>
        </p:nvSpPr>
        <p:spPr>
          <a:xfrm rot="0">
            <a:off x="776287" y="2325440"/>
            <a:ext cx="16735425" cy="421481"/>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Overall Accuracy:</a:t>
            </a:r>
            <a:r>
              <a:rPr lang="en-US" sz="1687">
                <a:solidFill>
                  <a:srgbClr val="E0D6DE"/>
                </a:solidFill>
                <a:latin typeface="Noto Sans"/>
                <a:ea typeface="Noto Sans"/>
                <a:cs typeface="Noto Sans"/>
                <a:sym typeface="Noto Sans"/>
              </a:rPr>
              <a:t> The KNN model achieved an accuracy of </a:t>
            </a:r>
            <a:r>
              <a:rPr lang="en-US" b="true" sz="1687">
                <a:solidFill>
                  <a:srgbClr val="E0D6DE"/>
                </a:solidFill>
                <a:latin typeface="Noto Sans Bold"/>
                <a:ea typeface="Noto Sans Bold"/>
                <a:cs typeface="Noto Sans Bold"/>
                <a:sym typeface="Noto Sans Bold"/>
              </a:rPr>
              <a:t>71%</a:t>
            </a:r>
          </a:p>
        </p:txBody>
      </p:sp>
      <p:grpSp>
        <p:nvGrpSpPr>
          <p:cNvPr name="Group 9" id="9"/>
          <p:cNvGrpSpPr>
            <a:grpSpLocks noChangeAspect="true"/>
          </p:cNvGrpSpPr>
          <p:nvPr/>
        </p:nvGrpSpPr>
        <p:grpSpPr>
          <a:xfrm rot="0">
            <a:off x="776287" y="2996356"/>
            <a:ext cx="8554045" cy="3562945"/>
            <a:chOff x="0" y="0"/>
            <a:chExt cx="11405393" cy="4750593"/>
          </a:xfrm>
        </p:grpSpPr>
        <p:sp>
          <p:nvSpPr>
            <p:cNvPr name="Freeform 10" id="10" descr="preencoded.png"/>
            <p:cNvSpPr/>
            <p:nvPr/>
          </p:nvSpPr>
          <p:spPr>
            <a:xfrm flipH="false" flipV="false" rot="0">
              <a:off x="0" y="0"/>
              <a:ext cx="11405362" cy="4750562"/>
            </a:xfrm>
            <a:custGeom>
              <a:avLst/>
              <a:gdLst/>
              <a:ahLst/>
              <a:cxnLst/>
              <a:rect r="r" b="b" t="t" l="l"/>
              <a:pathLst>
                <a:path h="4750562" w="11405362">
                  <a:moveTo>
                    <a:pt x="0" y="0"/>
                  </a:moveTo>
                  <a:lnTo>
                    <a:pt x="11405362" y="0"/>
                  </a:lnTo>
                  <a:lnTo>
                    <a:pt x="11405362" y="4750562"/>
                  </a:lnTo>
                  <a:lnTo>
                    <a:pt x="0" y="4750562"/>
                  </a:lnTo>
                  <a:lnTo>
                    <a:pt x="0" y="0"/>
                  </a:lnTo>
                  <a:close/>
                </a:path>
              </a:pathLst>
            </a:custGeom>
            <a:blipFill>
              <a:blip r:embed="rId4"/>
              <a:stretch>
                <a:fillRect l="-4" t="0" r="-5" b="0"/>
              </a:stretch>
            </a:blipFill>
          </p:spPr>
        </p:sp>
      </p:grpSp>
      <p:sp>
        <p:nvSpPr>
          <p:cNvPr name="TextBox 11" id="11"/>
          <p:cNvSpPr txBox="true"/>
          <p:nvPr/>
        </p:nvSpPr>
        <p:spPr>
          <a:xfrm rot="0">
            <a:off x="776287" y="6742062"/>
            <a:ext cx="16735425" cy="421481"/>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Area Under the ROC Curve (AUC):</a:t>
            </a:r>
            <a:r>
              <a:rPr lang="en-US" sz="1687">
                <a:solidFill>
                  <a:srgbClr val="E0D6DE"/>
                </a:solidFill>
                <a:latin typeface="Noto Sans"/>
                <a:ea typeface="Noto Sans"/>
                <a:cs typeface="Noto Sans"/>
                <a:sym typeface="Noto Sans"/>
              </a:rPr>
              <a:t> The AUC was 0.67 (Lower than the Decision Tree's 0.72</a:t>
            </a:r>
          </a:p>
        </p:txBody>
      </p:sp>
      <p:sp>
        <p:nvSpPr>
          <p:cNvPr name="TextBox 12" id="12"/>
          <p:cNvSpPr txBox="true"/>
          <p:nvPr/>
        </p:nvSpPr>
        <p:spPr>
          <a:xfrm rot="0">
            <a:off x="776287" y="7174409"/>
            <a:ext cx="16735425" cy="421481"/>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Confusion Matrix (Diabetic Class Focus):</a:t>
            </a:r>
          </a:p>
        </p:txBody>
      </p:sp>
      <p:sp>
        <p:nvSpPr>
          <p:cNvPr name="TextBox 13" id="13"/>
          <p:cNvSpPr txBox="true"/>
          <p:nvPr/>
        </p:nvSpPr>
        <p:spPr>
          <a:xfrm rot="0">
            <a:off x="776287" y="7606754"/>
            <a:ext cx="16735425" cy="421481"/>
          </a:xfrm>
          <a:prstGeom prst="rect">
            <a:avLst/>
          </a:prstGeom>
        </p:spPr>
        <p:txBody>
          <a:bodyPr anchor="t" rtlCol="false" tIns="0" lIns="0" bIns="0" rIns="0">
            <a:spAutoFit/>
          </a:bodyPr>
          <a:lstStyle/>
          <a:p>
            <a:pPr algn="l" marL="683121" indent="-227707" lvl="2">
              <a:lnSpc>
                <a:spcPts val="2749"/>
              </a:lnSpc>
              <a:buFont typeface="Arial"/>
              <a:buChar char="⚬"/>
            </a:pPr>
            <a:r>
              <a:rPr lang="en-US" b="true" sz="1687">
                <a:solidFill>
                  <a:srgbClr val="E0D6DE"/>
                </a:solidFill>
                <a:latin typeface="Noto Sans Bold"/>
                <a:ea typeface="Noto Sans Bold"/>
                <a:cs typeface="Noto Sans Bold"/>
                <a:sym typeface="Noto Sans Bold"/>
              </a:rPr>
              <a:t>True Positives (TP):</a:t>
            </a:r>
            <a:r>
              <a:rPr lang="en-US" sz="1687">
                <a:solidFill>
                  <a:srgbClr val="E0D6DE"/>
                </a:solidFill>
                <a:latin typeface="Noto Sans"/>
                <a:ea typeface="Noto Sans"/>
                <a:cs typeface="Noto Sans"/>
                <a:sym typeface="Noto Sans"/>
              </a:rPr>
              <a:t> 39</a:t>
            </a:r>
          </a:p>
        </p:txBody>
      </p:sp>
      <p:sp>
        <p:nvSpPr>
          <p:cNvPr name="TextBox 14" id="14"/>
          <p:cNvSpPr txBox="true"/>
          <p:nvPr/>
        </p:nvSpPr>
        <p:spPr>
          <a:xfrm rot="0">
            <a:off x="776287" y="8039100"/>
            <a:ext cx="16735425" cy="421481"/>
          </a:xfrm>
          <a:prstGeom prst="rect">
            <a:avLst/>
          </a:prstGeom>
        </p:spPr>
        <p:txBody>
          <a:bodyPr anchor="t" rtlCol="false" tIns="0" lIns="0" bIns="0" rIns="0">
            <a:spAutoFit/>
          </a:bodyPr>
          <a:lstStyle/>
          <a:p>
            <a:pPr algn="l" marL="683121" indent="-227707" lvl="2">
              <a:lnSpc>
                <a:spcPts val="2749"/>
              </a:lnSpc>
              <a:buFont typeface="Arial"/>
              <a:buChar char="⚬"/>
            </a:pPr>
            <a:r>
              <a:rPr lang="en-US" b="true" sz="1687">
                <a:solidFill>
                  <a:srgbClr val="E0D6DE"/>
                </a:solidFill>
                <a:latin typeface="Noto Sans Bold"/>
                <a:ea typeface="Noto Sans Bold"/>
                <a:cs typeface="Noto Sans Bold"/>
                <a:sym typeface="Noto Sans Bold"/>
              </a:rPr>
              <a:t>False Negatives (FN):</a:t>
            </a:r>
            <a:r>
              <a:rPr lang="en-US" sz="1687">
                <a:solidFill>
                  <a:srgbClr val="E0D6DE"/>
                </a:solidFill>
                <a:latin typeface="Noto Sans"/>
                <a:ea typeface="Noto Sans"/>
                <a:cs typeface="Noto Sans"/>
                <a:sym typeface="Noto Sans"/>
              </a:rPr>
              <a:t> 35</a:t>
            </a:r>
          </a:p>
        </p:txBody>
      </p:sp>
      <p:sp>
        <p:nvSpPr>
          <p:cNvPr name="TextBox 15" id="15"/>
          <p:cNvSpPr txBox="true"/>
          <p:nvPr/>
        </p:nvSpPr>
        <p:spPr>
          <a:xfrm rot="0">
            <a:off x="776287" y="8471446"/>
            <a:ext cx="16735425" cy="421481"/>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E0D6DE"/>
                </a:solidFill>
                <a:latin typeface="Noto Sans Bold"/>
                <a:ea typeface="Noto Sans Bold"/>
                <a:cs typeface="Noto Sans Bold"/>
                <a:sym typeface="Noto Sans Bold"/>
              </a:rPr>
              <a:t>Recall (Class 1 - Diabetic):</a:t>
            </a:r>
            <a:r>
              <a:rPr lang="en-US" sz="1687">
                <a:solidFill>
                  <a:srgbClr val="E0D6DE"/>
                </a:solidFill>
                <a:latin typeface="Noto Sans"/>
                <a:ea typeface="Noto Sans"/>
                <a:cs typeface="Noto Sans"/>
                <a:sym typeface="Noto Sans"/>
              </a:rPr>
              <a:t> 0.53 (This value is lower than the Decision Tree's 0.57 making KNN less effective in detecting actual diabetic cases)</a:t>
            </a:r>
          </a:p>
        </p:txBody>
      </p:sp>
      <p:sp>
        <p:nvSpPr>
          <p:cNvPr name="TextBox 16" id="16"/>
          <p:cNvSpPr txBox="true"/>
          <p:nvPr/>
        </p:nvSpPr>
        <p:spPr>
          <a:xfrm rot="0">
            <a:off x="776287" y="9075687"/>
            <a:ext cx="16735425" cy="421481"/>
          </a:xfrm>
          <a:prstGeom prst="rect">
            <a:avLst/>
          </a:prstGeom>
        </p:spPr>
        <p:txBody>
          <a:bodyPr anchor="t" rtlCol="false" tIns="0" lIns="0" bIns="0" rIns="0">
            <a:spAutoFit/>
          </a:bodyPr>
          <a:lstStyle/>
          <a:p>
            <a:pPr algn="l">
              <a:lnSpc>
                <a:spcPts val="2749"/>
              </a:lnSpc>
            </a:pPr>
            <a:r>
              <a:rPr lang="en-US" sz="1687" b="true">
                <a:solidFill>
                  <a:srgbClr val="E0D6DE"/>
                </a:solidFill>
                <a:latin typeface="Noto Sans Bold"/>
                <a:ea typeface="Noto Sans Bold"/>
                <a:cs typeface="Noto Sans Bold"/>
                <a:sym typeface="Noto Sans Bold"/>
              </a:rPr>
              <a:t>Final Conclusion:</a:t>
            </a:r>
            <a:r>
              <a:rPr lang="en-US" sz="1687">
                <a:solidFill>
                  <a:srgbClr val="E0D6DE"/>
                </a:solidFill>
                <a:latin typeface="Noto Sans"/>
                <a:ea typeface="Noto Sans"/>
                <a:cs typeface="Noto Sans"/>
                <a:sym typeface="Noto Sans"/>
              </a:rPr>
              <a:t> By comparing the results, the </a:t>
            </a:r>
            <a:r>
              <a:rPr lang="en-US" sz="1687" b="true">
                <a:solidFill>
                  <a:srgbClr val="E0D6DE"/>
                </a:solidFill>
                <a:latin typeface="Noto Sans Bold"/>
                <a:ea typeface="Noto Sans Bold"/>
                <a:cs typeface="Noto Sans Bold"/>
                <a:sym typeface="Noto Sans Bold"/>
              </a:rPr>
              <a:t>Decision Tree Model</a:t>
            </a:r>
            <a:r>
              <a:rPr lang="en-US" sz="1687">
                <a:solidFill>
                  <a:srgbClr val="E0D6DE"/>
                </a:solidFill>
                <a:latin typeface="Noto Sans"/>
                <a:ea typeface="Noto Sans"/>
                <a:cs typeface="Noto Sans"/>
                <a:sym typeface="Noto Sans"/>
              </a:rPr>
              <a:t> demonstrated better overall performance in comparison to the K-Nearest Neighbor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DAG52Lk0d_w</dc:identifier>
  <dcterms:modified xsi:type="dcterms:W3CDTF">2011-08-01T06:04:30Z</dcterms:modified>
  <cp:revision>1</cp:revision>
  <dc:title>DIABETES-DETECTION-PROJECT (3).pptx</dc:title>
</cp:coreProperties>
</file>